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337" r:id="rId6"/>
    <p:sldId id="338" r:id="rId7"/>
    <p:sldId id="339" r:id="rId8"/>
    <p:sldId id="340" r:id="rId9"/>
    <p:sldId id="312" r:id="rId10"/>
    <p:sldId id="308" r:id="rId11"/>
    <p:sldId id="345" r:id="rId12"/>
    <p:sldId id="305" r:id="rId13"/>
    <p:sldId id="346" r:id="rId14"/>
    <p:sldId id="299" r:id="rId15"/>
    <p:sldId id="300" r:id="rId16"/>
    <p:sldId id="279" r:id="rId17"/>
    <p:sldId id="324" r:id="rId18"/>
    <p:sldId id="354" r:id="rId19"/>
    <p:sldId id="315" r:id="rId20"/>
    <p:sldId id="323" r:id="rId21"/>
    <p:sldId id="355" r:id="rId22"/>
    <p:sldId id="332" r:id="rId23"/>
    <p:sldId id="335" r:id="rId24"/>
    <p:sldId id="347" r:id="rId25"/>
    <p:sldId id="336" r:id="rId26"/>
    <p:sldId id="357" r:id="rId27"/>
    <p:sldId id="358" r:id="rId28"/>
    <p:sldId id="356" r:id="rId29"/>
    <p:sldId id="3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D97DB1-EBA1-436C-906A-DDBCC556A4BD}" type="datetimeFigureOut">
              <a:rPr lang="fa-IR" smtClean="0"/>
              <a:t>1442/04/21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A8F725-0D7B-48DE-B6F1-8E047D3741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308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8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817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21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538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 sz="4000" baseline="0">
                <a:cs typeface="B Yagut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3200" b="1" baseline="0">
                <a:cs typeface="B Yagut" panose="00000400000000000000" pitchFamily="2" charset="-78"/>
              </a:defRPr>
            </a:lvl1pPr>
            <a:lvl2pPr algn="r" rtl="1">
              <a:defRPr baseline="0">
                <a:cs typeface="B Yagut" panose="00000400000000000000" pitchFamily="2" charset="-78"/>
              </a:defRPr>
            </a:lvl2pPr>
            <a:lvl3pPr algn="r" rtl="1">
              <a:defRPr baseline="0">
                <a:cs typeface="B Yagut" panose="00000400000000000000" pitchFamily="2" charset="-78"/>
              </a:defRPr>
            </a:lvl3pPr>
            <a:lvl4pPr algn="r" rtl="1">
              <a:defRPr baseline="0">
                <a:cs typeface="B Yagut" panose="00000400000000000000" pitchFamily="2" charset="-78"/>
              </a:defRPr>
            </a:lvl4pPr>
            <a:lvl5pPr algn="r" rtl="1">
              <a:defRPr baseline="0">
                <a:cs typeface="B Yagut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3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98C2-25C7-4851-99B3-139218BE6CA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5D65-5CBD-4BAD-89D0-DD589D4CD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B Yagut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Yagut" panose="00000400000000000000" pitchFamily="2" charset="-78"/>
              </a:rPr>
              <a:t> </a:t>
            </a:r>
            <a:r>
              <a:rPr lang="fa-IR" sz="4000" b="1" dirty="0" smtClean="0">
                <a:cs typeface="B Yagut" panose="00000400000000000000" pitchFamily="2" charset="-78"/>
              </a:rPr>
              <a:t>مروری برنحوه انجام واکسیناسیون در بارداری </a:t>
            </a:r>
            <a:endParaRPr lang="en-US" sz="4000" b="1" dirty="0">
              <a:cs typeface="B Yagut" panose="00000400000000000000" pitchFamily="2" charset="-78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9"/>
    </mc:Choice>
    <mc:Fallback xmlns="">
      <p:transition spd="slow" advTm="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9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واکسن آنفولانزا و بارداری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2824"/>
          </a:xfrm>
        </p:spPr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خانم باردار جزو گروه پرخطر برای دریافت واکسن آنفولانزا می باشند. 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>
                <a:cs typeface="B Yagut" panose="00000400000000000000" pitchFamily="2" charset="-78"/>
              </a:rPr>
              <a:t>در صورت ابتلا به آنفولانزا شدت بیماری در خانم باردار شدیدتر است لذا در معرض عوارض جدی بیماری آنفولانزا قرار می گیرند</a:t>
            </a:r>
            <a:r>
              <a:rPr lang="fa-IR" sz="3200" b="0" dirty="0" smtClean="0">
                <a:cs typeface="B Yagut" panose="00000400000000000000" pitchFamily="2" charset="-78"/>
              </a:rPr>
              <a:t>. 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مادران مبتلا به بیماری های مزمن ریوی، قلبی و عروقی، </a:t>
            </a:r>
            <a:r>
              <a:rPr lang="fa-IR" b="0" dirty="0" smtClean="0"/>
              <a:t>کلیوی، کبدی</a:t>
            </a:r>
            <a:r>
              <a:rPr lang="fa-IR" b="0" dirty="0"/>
              <a:t>، خونی و اختلالات </a:t>
            </a:r>
            <a:r>
              <a:rPr lang="fa-IR" b="0" dirty="0" smtClean="0"/>
              <a:t>متابولیک (مانند </a:t>
            </a:r>
            <a:r>
              <a:rPr lang="fa-IR" b="0" dirty="0"/>
              <a:t>دیابت) با نظر پزشک معالج به تزریق واکسن آنفولانزا تاکید گردند و پیگیری لازم انجام شود. </a:t>
            </a:r>
          </a:p>
          <a:p>
            <a:pPr algn="justLow">
              <a:lnSpc>
                <a:spcPct val="100000"/>
              </a:lnSpc>
            </a:pPr>
            <a:endParaRPr lang="fa-IR" sz="3200" b="0" dirty="0" smtClean="0">
              <a:cs typeface="B Yagut" panose="00000400000000000000" pitchFamily="2" charset="-78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a-IR" sz="3000" dirty="0">
              <a:cs typeface="B Yagut" panose="00000400000000000000" pitchFamily="2" charset="-78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33"/>
    </mc:Choice>
    <mc:Fallback xmlns="">
      <p:transition spd="slow" advTm="72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واکسن آنفولانزا و بارداری ادامه...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02" y="1825625"/>
            <a:ext cx="10560698" cy="3371526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خانم </a:t>
            </a:r>
            <a:r>
              <a:rPr lang="fa-IR" b="0" dirty="0"/>
              <a:t>های باردار در تمام طول دوران </a:t>
            </a:r>
            <a:r>
              <a:rPr lang="fa-IR" b="0" dirty="0" smtClean="0"/>
              <a:t>بارداری (بدون توجه به سن بارداری) تا </a:t>
            </a:r>
            <a:r>
              <a:rPr lang="fa-IR" b="0" dirty="0"/>
              <a:t>دو هفته پس از زایمان </a:t>
            </a:r>
            <a:r>
              <a:rPr lang="fa-IR" b="0" dirty="0" smtClean="0"/>
              <a:t>می توانند قبل از فصل شیوع(پاییز </a:t>
            </a:r>
            <a:r>
              <a:rPr lang="fa-IR" b="0" dirty="0"/>
              <a:t>و زمستان) </a:t>
            </a:r>
            <a:r>
              <a:rPr lang="fa-IR" b="0" dirty="0" smtClean="0"/>
              <a:t>واکسن </a:t>
            </a:r>
            <a:r>
              <a:rPr lang="fa-IR" b="0" dirty="0"/>
              <a:t>را دریافت کنند</a:t>
            </a:r>
            <a:r>
              <a:rPr lang="fa-IR" b="0" dirty="0" smtClean="0"/>
              <a:t>.</a:t>
            </a:r>
            <a:r>
              <a:rPr lang="fa-IR" b="0" dirty="0"/>
              <a:t> </a:t>
            </a:r>
            <a:endParaRPr lang="fa-IR" b="0" dirty="0" smtClean="0"/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واکسن </a:t>
            </a:r>
            <a:r>
              <a:rPr lang="fa-IR" b="0" dirty="0"/>
              <a:t>حاوي ويروس غیرفعال به میزان </a:t>
            </a:r>
            <a:r>
              <a:rPr lang="fa-IR" dirty="0"/>
              <a:t>0/5</a:t>
            </a:r>
            <a:r>
              <a:rPr lang="fa-IR" b="0" dirty="0"/>
              <a:t> میلی لیتر به صورت زير جلدي يا عضلاني در عضله دلتوئید تلقیح مي شود</a:t>
            </a:r>
            <a:r>
              <a:rPr lang="fa-IR" b="0" dirty="0" smtClean="0"/>
              <a:t>.</a:t>
            </a:r>
            <a:r>
              <a:rPr lang="fa-IR" b="0" dirty="0"/>
              <a:t> شرایط نگهداری واکسن در دمای 2 تا 8 درجه سانتیگراد می باشد</a:t>
            </a:r>
            <a:r>
              <a:rPr lang="fa-IR" b="0" dirty="0" smtClean="0"/>
              <a:t>.</a:t>
            </a:r>
            <a:endParaRPr lang="fa-IR" b="0" dirty="0"/>
          </a:p>
          <a:p>
            <a:pPr algn="justLow">
              <a:lnSpc>
                <a:spcPct val="100000"/>
              </a:lnSpc>
            </a:pPr>
            <a:r>
              <a:rPr lang="fa-IR" b="0" dirty="0" smtClean="0">
                <a:cs typeface="B Yagut" panose="00000400000000000000" pitchFamily="2" charset="-78"/>
              </a:rPr>
              <a:t>افرادی که سابقه حساسیت به تخم مرغ و یا واکسن دارند نباید این واکسن را دریافت نمایند.</a:t>
            </a:r>
          </a:p>
          <a:p>
            <a:pPr algn="just" rtl="1">
              <a:lnSpc>
                <a:spcPct val="100000"/>
              </a:lnSpc>
              <a:buNone/>
            </a:pPr>
            <a:endParaRPr lang="fa-IR" b="0" dirty="0">
              <a:cs typeface="B Yagut" panose="00000400000000000000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9"/>
    </mc:Choice>
    <mc:Fallback xmlns="">
      <p:transition spd="slow" advTm="31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606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/>
              <a:t>واکسن توام و بارداری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9816"/>
            <a:ext cx="10515600" cy="3634649"/>
          </a:xfrm>
        </p:spPr>
        <p:txBody>
          <a:bodyPr>
            <a:normAutofit fontScale="92500"/>
          </a:bodyPr>
          <a:lstStyle/>
          <a:p>
            <a:pPr algn="justLow" rtl="1">
              <a:buNone/>
            </a:pPr>
            <a:r>
              <a:rPr lang="fa-IR" sz="3200" b="0" dirty="0" smtClean="0">
                <a:cs typeface="B Yagut" panose="00000400000000000000" pitchFamily="2" charset="-78"/>
              </a:rPr>
              <a:t>بیماری کزاز از شایعترین </a:t>
            </a:r>
            <a:r>
              <a:rPr lang="fa-IR" sz="3200" b="0" dirty="0">
                <a:cs typeface="B Yagut" panose="00000400000000000000" pitchFamily="2" charset="-78"/>
              </a:rPr>
              <a:t>علل مرگ و میر نوزادان در کشورهای در حال توسعه به شمار می رود. اگرچه کزاز نوزادی </a:t>
            </a:r>
            <a:r>
              <a:rPr lang="fa-IR" sz="3200" b="0" dirty="0" smtClean="0">
                <a:cs typeface="B Yagut" panose="00000400000000000000" pitchFamily="2" charset="-78"/>
              </a:rPr>
              <a:t>را می توان بوسیله </a:t>
            </a:r>
            <a:r>
              <a:rPr lang="fa-IR" sz="3200" b="0" dirty="0">
                <a:cs typeface="B Yagut" panose="00000400000000000000" pitchFamily="2" charset="-78"/>
              </a:rPr>
              <a:t>ایمونیزاسیون مادر باردار و رعایت بهداشت و استریلیزاسیون در حین زایمان </a:t>
            </a:r>
            <a:r>
              <a:rPr lang="fa-IR" sz="3200" b="0" dirty="0" smtClean="0">
                <a:cs typeface="B Yagut" panose="00000400000000000000" pitchFamily="2" charset="-78"/>
              </a:rPr>
              <a:t>پیشگیری نمود، </a:t>
            </a:r>
            <a:r>
              <a:rPr lang="fa-IR" sz="3200" b="0" dirty="0">
                <a:cs typeface="B Yagut" panose="00000400000000000000" pitchFamily="2" charset="-78"/>
              </a:rPr>
              <a:t>اما </a:t>
            </a:r>
            <a:r>
              <a:rPr lang="fa-IR" sz="3200" b="0" dirty="0" smtClean="0">
                <a:cs typeface="B Yagut" panose="00000400000000000000" pitchFamily="2" charset="-78"/>
              </a:rPr>
              <a:t>امیدی </a:t>
            </a:r>
            <a:r>
              <a:rPr lang="fa-IR" sz="3200" b="0" dirty="0">
                <a:cs typeface="B Yagut" panose="00000400000000000000" pitchFamily="2" charset="-78"/>
              </a:rPr>
              <a:t>برای ریشه کن </a:t>
            </a:r>
            <a:r>
              <a:rPr lang="fa-IR" sz="3200" b="0" dirty="0" smtClean="0">
                <a:cs typeface="B Yagut" panose="00000400000000000000" pitchFamily="2" charset="-78"/>
              </a:rPr>
              <a:t>کردن، </a:t>
            </a:r>
            <a:r>
              <a:rPr lang="fa-IR" sz="3200" b="0" dirty="0">
                <a:cs typeface="B Yagut" panose="00000400000000000000" pitchFamily="2" charset="-78"/>
              </a:rPr>
              <a:t>مخزن این ارگانیسم وجود </a:t>
            </a:r>
            <a:r>
              <a:rPr lang="fa-IR" sz="3200" b="0" dirty="0" smtClean="0">
                <a:cs typeface="B Yagut" panose="00000400000000000000" pitchFamily="2" charset="-78"/>
              </a:rPr>
              <a:t>ندارد.</a:t>
            </a:r>
          </a:p>
          <a:p>
            <a:pPr algn="justLow" rtl="1">
              <a:lnSpc>
                <a:spcPct val="100000"/>
              </a:lnSpc>
              <a:buNone/>
            </a:pPr>
            <a:r>
              <a:rPr lang="fa-IR" sz="3200" b="0" dirty="0" smtClean="0">
                <a:cs typeface="B Yagut" panose="00000400000000000000" pitchFamily="2" charset="-78"/>
              </a:rPr>
              <a:t>تزریق واکسن توام </a:t>
            </a:r>
            <a:r>
              <a:rPr lang="fa-IR" sz="3200" b="0" dirty="0">
                <a:cs typeface="B Yagut" panose="00000400000000000000" pitchFamily="2" charset="-78"/>
              </a:rPr>
              <a:t>باعث مصون‌سازی مادر و نوزاد بر علیه بیماری کزاز و دیفتری و جلوگیری از ابتلاء نوزاد به کزاز نافی </a:t>
            </a:r>
            <a:r>
              <a:rPr lang="fa-IR" sz="3200" b="0" dirty="0" smtClean="0">
                <a:cs typeface="B Yagut" panose="00000400000000000000" pitchFamily="2" charset="-78"/>
              </a:rPr>
              <a:t>می‌شود؛  </a:t>
            </a:r>
            <a:r>
              <a:rPr lang="fa-IR" sz="3200" b="0" dirty="0">
                <a:cs typeface="B Yagut" panose="00000400000000000000" pitchFamily="2" charset="-78"/>
              </a:rPr>
              <a:t>لذا بررسی وضعیت انجام واکسیناسیون کزاز مادر در زمان حاملگی لازم به نظر می رسد.</a:t>
            </a:r>
          </a:p>
          <a:p>
            <a:pPr marL="0" indent="0" algn="r" rtl="1">
              <a:buNone/>
            </a:pPr>
            <a:endParaRPr lang="fa-IR" sz="3500" dirty="0" smtClean="0">
              <a:cs typeface="B Yagut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2610395" cy="1351707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4"/>
    </mc:Choice>
    <mc:Fallback xmlns="">
      <p:transition spd="slow" advTm="4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واکسن توام و بارداری ادامه...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2866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ملاک سابقه معتبر واکسیناسیون، سند مکتوبی است که نشان دهنده واکسیناسیون فرد باشد از قبیل کارت واکسیناسیون، ثبت در دفاتر مراکز خدمات جامع سلامت، خانه های بهداشت و تیم های سیار و گواهی پزشک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در صورت فقدان سابقه معتبر ایمنسازی، پس از بررسی کامل و دقیق  از جمله حافظه مادر در صورت نیاز ایمنسازی ادامه می یابد.</a:t>
            </a:r>
            <a:endParaRPr lang="fa-IR" sz="3200" dirty="0" smtClean="0">
              <a:cs typeface="B Yagut"/>
            </a:endParaRPr>
          </a:p>
          <a:p>
            <a:pPr algn="r" rtl="1"/>
            <a:endParaRPr lang="fa-IR" dirty="0" smtClean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4"/>
    </mc:Choice>
    <mc:Fallback xmlns="">
      <p:transition spd="slow" advTm="4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515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واکسن توام و بارداری ادامه...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4502"/>
              </p:ext>
            </p:extLst>
          </p:nvPr>
        </p:nvGraphicFramePr>
        <p:xfrm>
          <a:off x="1049311" y="2103376"/>
          <a:ext cx="10004685" cy="3929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13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3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2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9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92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776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سابقه</a:t>
                      </a:r>
                      <a:r>
                        <a:rPr lang="ar-SA" sz="2200" b="0" spc="-7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 </a:t>
                      </a:r>
                      <a:r>
                        <a:rPr lang="ar-SA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قبلي</a:t>
                      </a:r>
                      <a:r>
                        <a:rPr lang="ar-SA" sz="2200" b="0" spc="-6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 </a:t>
                      </a:r>
                      <a:r>
                        <a:rPr lang="ar-SA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ایمن</a:t>
                      </a:r>
                      <a:r>
                        <a:rPr lang="ar-SA" sz="2200" b="0" spc="-7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 </a:t>
                      </a:r>
                      <a:r>
                        <a:rPr lang="ar-SA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agut" panose="00000400000000000000" pitchFamily="2" charset="-78"/>
                        </a:rPr>
                        <a:t>سازي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fa-IR" sz="2200" b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نوع واکسن</a:t>
                      </a:r>
                      <a:r>
                        <a:rPr lang="fa-IR" sz="2200" b="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 ودفعات و حداقل فاصله با دز قبلی</a:t>
                      </a:r>
                      <a:endParaRPr lang="fa-IR" sz="2200" b="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979"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فاقد سابقه</a:t>
                      </a:r>
                      <a:r>
                        <a:rPr lang="fa-IR" sz="2000" baseline="0" dirty="0" smtClean="0">
                          <a:cs typeface="B Yagut" panose="00000400000000000000" pitchFamily="2" charset="-78"/>
                        </a:rPr>
                        <a:t> ایمن سازی یا کمتر از 3 نوبت ایمن سازی یا ایمن سازی نامشخص</a:t>
                      </a:r>
                      <a:endParaRPr lang="fa-IR" sz="2000" dirty="0" smtClean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905">
                <a:tc vMerge="1">
                  <a:txBody>
                    <a:bodyPr/>
                    <a:lstStyle/>
                    <a:p>
                      <a:pPr algn="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اولین مراجعه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ماه بعد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6 ماه بعد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سال بعد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سال بعد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766"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3 نوبت ایمن سازی در کودک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699"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اولین مراجعه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ماه بعد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سال بعد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766">
                <a:tc row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4 نوبت ایمن سازی در کودکی یا 3 نوبت ایمن سازی در کودکی و 1 نوبت دوگانه</a:t>
                      </a:r>
                      <a:endParaRPr lang="fa-IR" sz="20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730"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agut" panose="00000400000000000000" pitchFamily="2" charset="-7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اولین مراجعه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1 سال بعد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766"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Yagut" panose="00000400000000000000" pitchFamily="2" charset="-78"/>
                        </a:rPr>
                        <a:t>4 نوبت ایمن سازی در کودکی و 1 نوبت دوگانه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Td</a:t>
                      </a:r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200" dirty="0">
                        <a:cs typeface="B Yagut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464">
                <a:tc vMerge="1">
                  <a:txBody>
                    <a:bodyPr/>
                    <a:lstStyle/>
                    <a:p>
                      <a:pPr marR="158750" algn="r" rtl="1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agut" panose="00000400000000000000" pitchFamily="2" charset="-7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/>
                        <a:t>اولین مراجعه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86162" y="6137245"/>
            <a:ext cx="10019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2195" algn="ctr" rtl="1">
              <a:spcBef>
                <a:spcPts val="155"/>
              </a:spcBef>
            </a:pPr>
            <a:r>
              <a:rPr lang="fa-IR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* </a:t>
            </a:r>
            <a:r>
              <a:rPr lang="ar-SA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براي</a:t>
            </a:r>
            <a:r>
              <a:rPr lang="ar-SA" sz="2000" spc="-6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حفظ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ایمني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کافي،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واکسن</a:t>
            </a:r>
            <a:r>
              <a:rPr lang="ar-SA" sz="2000" spc="-5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دوگانه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بزرگسال</a:t>
            </a:r>
            <a:r>
              <a:rPr lang="fa-IR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ا</a:t>
            </a:r>
            <a:r>
              <a:rPr lang="ar-SA" sz="20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ن</a:t>
            </a:r>
            <a:r>
              <a:rPr lang="ar-SA" sz="2000" spc="-6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باید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هر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10</a:t>
            </a:r>
            <a:r>
              <a:rPr lang="en-US" sz="2000" spc="-55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سال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یک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بار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تكرار</a:t>
            </a:r>
            <a:r>
              <a:rPr lang="ar-SA" sz="2000" spc="-6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شود</a:t>
            </a:r>
            <a:r>
              <a:rPr lang="en-US" sz="20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59855"/>
            <a:ext cx="10244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 smtClean="0"/>
              <a:t>جدول </a:t>
            </a:r>
            <a:r>
              <a:rPr lang="fa-IR" sz="2400" dirty="0" smtClean="0"/>
              <a:t>ا</a:t>
            </a:r>
            <a:r>
              <a:rPr lang="fa-IR" sz="2400" b="1" dirty="0" smtClean="0"/>
              <a:t>یمن سازی زنان باردار و زنان در سنین باروری با توجه به سابقه قبلی ایمن سازی</a:t>
            </a:r>
            <a:endParaRPr lang="fa-IR" sz="2400" b="1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47"/>
    </mc:Choice>
    <mc:Fallback xmlns="">
      <p:transition spd="slow" advTm="126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واکسن توام و بارداری ادامه...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507" y="2098623"/>
            <a:ext cx="10224796" cy="3792511"/>
          </a:xfrm>
        </p:spPr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sz="3200" b="0" dirty="0" smtClean="0">
                <a:cs typeface="B Yagut" panose="00000400000000000000" pitchFamily="2" charset="-78"/>
              </a:rPr>
              <a:t>   بهترین </a:t>
            </a:r>
            <a:r>
              <a:rPr lang="fa-IR" sz="3200" b="0" dirty="0">
                <a:cs typeface="B Yagut" panose="00000400000000000000" pitchFamily="2" charset="-78"/>
              </a:rPr>
              <a:t>زمان برای تزریق واکسن توام در مادر باردار که ایمن‌سازی کامل </a:t>
            </a:r>
            <a:r>
              <a:rPr lang="fa-IR" sz="3200" b="0" dirty="0" smtClean="0">
                <a:cs typeface="B Yagut" panose="00000400000000000000" pitchFamily="2" charset="-78"/>
              </a:rPr>
              <a:t>ندارد، </a:t>
            </a:r>
            <a:r>
              <a:rPr lang="fa-IR" sz="3200" b="0" dirty="0">
                <a:cs typeface="B Yagut" panose="00000400000000000000" pitchFamily="2" charset="-78"/>
              </a:rPr>
              <a:t>در هر زمانی از </a:t>
            </a:r>
            <a:r>
              <a:rPr lang="fa-IR" sz="3200" dirty="0">
                <a:cs typeface="B Yagut" panose="00000400000000000000" pitchFamily="2" charset="-78"/>
              </a:rPr>
              <a:t>شروع </a:t>
            </a:r>
            <a:r>
              <a:rPr lang="fa-IR" sz="3200" dirty="0" smtClean="0">
                <a:cs typeface="B Yagut" panose="00000400000000000000" pitchFamily="2" charset="-78"/>
              </a:rPr>
              <a:t>بارداری </a:t>
            </a:r>
            <a:r>
              <a:rPr lang="fa-IR" sz="3200" dirty="0">
                <a:cs typeface="B Yagut" panose="00000400000000000000" pitchFamily="2" charset="-78"/>
              </a:rPr>
              <a:t>تا هفته 36 بارداری </a:t>
            </a:r>
            <a:r>
              <a:rPr lang="fa-IR" sz="3200" b="0" dirty="0" smtClean="0">
                <a:cs typeface="B Yagut" panose="00000400000000000000" pitchFamily="2" charset="-78"/>
              </a:rPr>
              <a:t>است.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برای اطمینان از ایجاد ایمنی مطلوب برای مادر و کودک، واکسیناسیون باید به نحوی انجام شود که در صورت نیاز به دوز دوم فاصله آن تا زمان تخمینی زایمان 4 هفته یا </a:t>
            </a:r>
            <a:r>
              <a:rPr lang="fa-IR" b="0" dirty="0"/>
              <a:t>بیشتر باشد. </a:t>
            </a:r>
            <a:endParaRPr lang="fa-IR" sz="3200" b="0" dirty="0" smtClean="0">
              <a:cs typeface="B Yagut" panose="00000400000000000000" pitchFamily="2" charset="-78"/>
            </a:endParaRPr>
          </a:p>
          <a:p>
            <a:pPr algn="justLow">
              <a:lnSpc>
                <a:spcPct val="100000"/>
              </a:lnSpc>
            </a:pPr>
            <a:r>
              <a:rPr lang="fa-IR" b="0" dirty="0" smtClean="0">
                <a:cs typeface="B Yagut" panose="00000400000000000000" pitchFamily="2" charset="-78"/>
              </a:rPr>
              <a:t>   </a:t>
            </a:r>
            <a:r>
              <a:rPr lang="fa-IR" sz="3200" b="0" dirty="0" smtClean="0">
                <a:cs typeface="B Yagut" panose="00000400000000000000" pitchFamily="2" charset="-78"/>
              </a:rPr>
              <a:t>در صورت تاخیر دریافت مراقبت ها تزریق </a:t>
            </a:r>
            <a:r>
              <a:rPr lang="fa-IR" sz="3200" b="0" dirty="0">
                <a:cs typeface="B Yagut" panose="00000400000000000000" pitchFamily="2" charset="-78"/>
              </a:rPr>
              <a:t>واکسن حداقل </a:t>
            </a:r>
            <a:r>
              <a:rPr lang="fa-IR" sz="3200" dirty="0">
                <a:cs typeface="B Yagut" panose="00000400000000000000" pitchFamily="2" charset="-78"/>
              </a:rPr>
              <a:t>2 هفته </a:t>
            </a:r>
            <a:r>
              <a:rPr lang="fa-IR" sz="3200" b="0" dirty="0">
                <a:cs typeface="B Yagut" panose="00000400000000000000" pitchFamily="2" charset="-78"/>
              </a:rPr>
              <a:t>قبل از تاریخ احتمالی زایمان باشد. </a:t>
            </a:r>
            <a:endParaRPr lang="fa-IR" sz="3200" b="0" dirty="0" smtClean="0">
              <a:cs typeface="B Yagut" panose="00000400000000000000" pitchFamily="2" charset="-78"/>
            </a:endParaRPr>
          </a:p>
          <a:p>
            <a:pPr algn="justLow">
              <a:lnSpc>
                <a:spcPct val="110000"/>
              </a:lnSpc>
            </a:pPr>
            <a:endParaRPr lang="fa-IR" sz="3200" b="0" dirty="0" smtClean="0">
              <a:cs typeface="B Yagut" panose="00000400000000000000" pitchFamily="2" charset="-78"/>
            </a:endParaRPr>
          </a:p>
          <a:p>
            <a:pPr algn="just" rtl="1">
              <a:lnSpc>
                <a:spcPct val="110000"/>
              </a:lnSpc>
              <a:buNone/>
            </a:pPr>
            <a:endParaRPr lang="fa-IR" sz="3200" b="0" dirty="0" smtClean="0">
              <a:cs typeface="B Yagut" panose="00000400000000000000" pitchFamily="2" charset="-78"/>
            </a:endParaRPr>
          </a:p>
          <a:p>
            <a:pPr rtl="1"/>
            <a:endParaRPr lang="en-US" sz="3200" dirty="0">
              <a:cs typeface="B Yagut" panose="00000400000000000000" pitchFamily="2" charset="-78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8"/>
    </mc:Choice>
    <mc:Fallback xmlns="">
      <p:transition spd="slow" advTm="33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واکسن توام و بارداری ادامه...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dirty="0" smtClean="0"/>
              <a:t>نکات مورد توجه در تزریق واکسن توام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در نگهداری واکسن </a:t>
            </a:r>
            <a:r>
              <a:rPr lang="fa-IR" b="0" dirty="0"/>
              <a:t>زنجیره سرما رعایت </a:t>
            </a:r>
            <a:r>
              <a:rPr lang="fa-IR" b="0" dirty="0" smtClean="0"/>
              <a:t>گردد و تاریخ </a:t>
            </a:r>
            <a:r>
              <a:rPr lang="fa-IR" b="0" dirty="0"/>
              <a:t>انقضاء واکسن قبل از </a:t>
            </a:r>
            <a:r>
              <a:rPr lang="fa-IR" b="0" dirty="0" smtClean="0"/>
              <a:t>تزریق، </a:t>
            </a:r>
            <a:r>
              <a:rPr lang="fa-IR" b="0" dirty="0"/>
              <a:t>کنترل </a:t>
            </a:r>
            <a:r>
              <a:rPr lang="fa-IR" b="0" dirty="0" smtClean="0"/>
              <a:t>گردد.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قبل از تزریق، ویال واکسن از نظر ترک خوردگی،  سرمازدگی، ذرات قابل رویت در آن بررسی شود.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ویال باز شده واکسن در صورت رعایت شرایط سترونی و زنجیره سرما تا یک ماه از زمان باز شدن ویال </a:t>
            </a:r>
            <a:r>
              <a:rPr lang="fa-IR" b="0" dirty="0"/>
              <a:t>به </a:t>
            </a:r>
            <a:r>
              <a:rPr lang="fa-IR" b="0" dirty="0" smtClean="0"/>
              <a:t>شرطی که تاریخ </a:t>
            </a:r>
            <a:r>
              <a:rPr lang="fa-IR" b="0" dirty="0"/>
              <a:t>انقضاء </a:t>
            </a:r>
            <a:r>
              <a:rPr lang="fa-IR" b="0" dirty="0" smtClean="0"/>
              <a:t>داشته باشد قابل مصرف است.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00"/>
    </mc:Choice>
    <mc:Fallback xmlns="">
      <p:transition spd="slow" advTm="3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واکسن توام و بارداری ادامه...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lnSpc>
                <a:spcPct val="110000"/>
              </a:lnSpc>
              <a:buNone/>
            </a:pPr>
            <a:r>
              <a:rPr lang="fa-IR" b="0" dirty="0" smtClean="0"/>
              <a:t>4. </a:t>
            </a:r>
            <a:r>
              <a:rPr lang="fa-IR" b="0" dirty="0" smtClean="0">
                <a:cs typeface="B Yagut" panose="00000400000000000000" pitchFamily="2" charset="-78"/>
              </a:rPr>
              <a:t>میزان تزریق واکسن توام یا دوگانه بزرگسال </a:t>
            </a:r>
            <a:r>
              <a:rPr lang="fa-IR" dirty="0" smtClean="0">
                <a:cs typeface="B Yagut" panose="00000400000000000000" pitchFamily="2" charset="-78"/>
              </a:rPr>
              <a:t>0/5</a:t>
            </a:r>
            <a:r>
              <a:rPr lang="fa-IR" b="0" dirty="0" smtClean="0">
                <a:cs typeface="B Yagut" panose="00000400000000000000" pitchFamily="2" charset="-78"/>
              </a:rPr>
              <a:t> میلی لیتر بصورت عضلانی عمیق در عضله دلتوئید است.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fa-IR" b="0" dirty="0" smtClean="0"/>
              <a:t>5. </a:t>
            </a:r>
            <a:r>
              <a:rPr lang="fa-IR" b="0" dirty="0" smtClean="0">
                <a:cs typeface="B Yagut" panose="00000400000000000000" pitchFamily="2" charset="-78"/>
              </a:rPr>
              <a:t>درصورت تزریق زیرجلدی یا داخل جلدی واکسن می تواند موجب تحریک موضعی، تشکیل گرانولوم، نکروز بافتی و بروز آبسه گردد. 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fa-IR" b="0" dirty="0" smtClean="0">
                <a:cs typeface="B Yagut" panose="00000400000000000000" pitchFamily="2" charset="-78"/>
              </a:rPr>
              <a:t>6. واکسن با رعایت دستورات تزریق ایمن تزریق گردد.</a:t>
            </a:r>
            <a:endParaRPr lang="fa-IR" b="0" dirty="0" smtClean="0"/>
          </a:p>
          <a:p>
            <a:pPr algn="justLow"/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/>
          <a:stretch>
            <a:fillRect/>
          </a:stretch>
        </p:blipFill>
        <p:spPr bwMode="auto">
          <a:xfrm>
            <a:off x="838200" y="432593"/>
            <a:ext cx="129040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6"/>
    </mc:Choice>
    <mc:Fallback xmlns="">
      <p:transition spd="slow" advTm="25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پیآمدهای نامطلوب پس از ایمنسازی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1) واکنش مربوط به واکسن</a:t>
            </a: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09072"/>
              </p:ext>
            </p:extLst>
          </p:nvPr>
        </p:nvGraphicFramePr>
        <p:xfrm>
          <a:off x="436673" y="2379307"/>
          <a:ext cx="11011989" cy="330433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526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9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5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90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861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واكسن</a:t>
                      </a:r>
                      <a:endParaRPr lang="fa-IR" sz="2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عوارض موضعي</a:t>
                      </a:r>
                    </a:p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 (درد، ورم, قرمزي)</a:t>
                      </a:r>
                      <a:endParaRPr lang="fa-IR" sz="2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تب بالاي ٣٨ درجه</a:t>
                      </a:r>
                    </a:p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سانتيگراد</a:t>
                      </a:r>
                      <a:endParaRPr lang="fa-IR" sz="2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علائم عمومی</a:t>
                      </a:r>
                    </a:p>
                    <a:p>
                      <a:pPr algn="ctr" rtl="1"/>
                      <a:r>
                        <a:rPr lang="fa-IR" sz="20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(سردرد، اسهال، درد عضلانی)</a:t>
                      </a:r>
                      <a:endParaRPr lang="fa-IR" sz="2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183">
                <a:tc>
                  <a:txBody>
                    <a:bodyPr/>
                    <a:lstStyle/>
                    <a:p>
                      <a:pPr algn="ctr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آنفلوانزا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15- 5%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10-2%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-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15">
                <a:tc>
                  <a:txBody>
                    <a:bodyPr/>
                    <a:lstStyle/>
                    <a:p>
                      <a:pPr algn="ctr" rtl="1"/>
                      <a:r>
                        <a:rPr lang="en-US" sz="2500" kern="1200" baseline="0" dirty="0" smtClean="0">
                          <a:cs typeface="B Yagut" panose="00000400000000000000" pitchFamily="2" charset="-78"/>
                        </a:rPr>
                        <a:t>T/DT/ Td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حدود ده درصد *</a:t>
                      </a:r>
                      <a:endParaRPr lang="fa-IR" sz="2500" b="1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حدود ده درصد 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حدود ٢٥ درصد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563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درمان</a:t>
                      </a:r>
                      <a:endParaRPr lang="fa-IR" sz="2500" b="0" dirty="0" smtClean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كمپرس آب سرد در محل تزريق به مدت يك تا دوروز پس از ايمنسازي ،</a:t>
                      </a:r>
                    </a:p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مسكن و تب بر</a:t>
                      </a:r>
                      <a:endParaRPr lang="fa-IR" sz="25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مايعات اضافي،</a:t>
                      </a:r>
                    </a:p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لباسهاي مناسب،</a:t>
                      </a:r>
                    </a:p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پاشويه، مسكن و تب بر</a:t>
                      </a:r>
                      <a:endParaRPr lang="fa-IR" sz="25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مايعات اضافي، مسكن و</a:t>
                      </a:r>
                    </a:p>
                    <a:p>
                      <a:pPr algn="justLow" rtl="1"/>
                      <a:r>
                        <a:rPr lang="fa-IR" sz="2500" kern="1200" baseline="0" dirty="0" smtClean="0">
                          <a:cs typeface="B Yagut" panose="00000400000000000000" pitchFamily="2" charset="-78"/>
                        </a:rPr>
                        <a:t>تب بر</a:t>
                      </a:r>
                      <a:endParaRPr lang="fa-IR" sz="25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5824" y="5530632"/>
            <a:ext cx="7940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*</a:t>
            </a:r>
            <a:r>
              <a:rPr lang="fa-IR" sz="3600" b="1" dirty="0" smtClean="0"/>
              <a:t> </a:t>
            </a:r>
            <a:r>
              <a:rPr lang="fa-IR" sz="2200" dirty="0" smtClean="0">
                <a:cs typeface="B Yagut"/>
              </a:rPr>
              <a:t>ميزان عوارض موضعي دزهاي ياد آور </a:t>
            </a:r>
            <a:r>
              <a:rPr lang="fa-IR" sz="2000" dirty="0" smtClean="0">
                <a:cs typeface="B Yagut"/>
              </a:rPr>
              <a:t>بين</a:t>
            </a:r>
            <a:r>
              <a:rPr lang="fa-IR" sz="2200" dirty="0" smtClean="0">
                <a:cs typeface="B Yagut"/>
              </a:rPr>
              <a:t> ٥٠ تا ٨٥ درصد افزايش پيدا مي كند.</a:t>
            </a:r>
            <a:endParaRPr lang="fa-IR" sz="2200" dirty="0">
              <a:cs typeface="B Yagut"/>
            </a:endParaRPr>
          </a:p>
        </p:txBody>
      </p:sp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92"/>
    </mc:Choice>
    <mc:Fallback xmlns="">
      <p:transition spd="slow" advTm="114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پیآ</a:t>
            </a:r>
            <a:r>
              <a:rPr lang="fa-IR" b="1" dirty="0"/>
              <a:t>مدهای نامطلوب پس از </a:t>
            </a:r>
            <a:r>
              <a:rPr lang="fa-IR" b="1" dirty="0" smtClean="0"/>
              <a:t>ایمنسازی ادامه ...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2) واکنش مربوط به اشتباه در برنامه</a:t>
            </a: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42447"/>
              </p:ext>
            </p:extLst>
          </p:nvPr>
        </p:nvGraphicFramePr>
        <p:xfrm>
          <a:off x="838200" y="2444623"/>
          <a:ext cx="10405055" cy="270353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033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1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587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نوع خطا در برنامه</a:t>
                      </a:r>
                      <a:endParaRPr lang="fa-IR" sz="28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عارضه ایجادی</a:t>
                      </a:r>
                      <a:endParaRPr lang="fa-IR" sz="28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1538"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تزریقات غیر استریل </a:t>
                      </a:r>
                      <a:endParaRPr lang="fa-IR" sz="2600" b="1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شایعترین عارضه عفونت میباشد که به</a:t>
                      </a:r>
                      <a:r>
                        <a:rPr lang="fa-IR" sz="2600" baseline="0" dirty="0" smtClean="0"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صورت واکنش موضعی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(مثل آبسه)، عفونت عمومی، سپسیس، سندرم شوک توکسیک، انتقال بیماریهای منتقله از راه خون </a:t>
                      </a:r>
                      <a:r>
                        <a:rPr lang="fa-IR" sz="2200" dirty="0" smtClean="0">
                          <a:cs typeface="B Yagut" panose="00000400000000000000" pitchFamily="2" charset="-78"/>
                        </a:rPr>
                        <a:t>( </a:t>
                      </a:r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HIV</a:t>
                      </a:r>
                      <a:r>
                        <a:rPr lang="fa-IR" sz="2200" dirty="0" smtClean="0">
                          <a:cs typeface="B Yagut" panose="00000400000000000000" pitchFamily="2" charset="-78"/>
                        </a:rPr>
                        <a:t>، هپاتیت </a:t>
                      </a:r>
                      <a:r>
                        <a:rPr lang="en-US" sz="2200" dirty="0" smtClean="0">
                          <a:cs typeface="B Yagut" panose="00000400000000000000" pitchFamily="2" charset="-78"/>
                        </a:rPr>
                        <a:t>B</a:t>
                      </a:r>
                      <a:r>
                        <a:rPr lang="fa-IR" sz="2200" dirty="0" smtClean="0">
                          <a:cs typeface="B Yagut" panose="00000400000000000000" pitchFamily="2" charset="-78"/>
                        </a:rPr>
                        <a:t> و</a:t>
                      </a:r>
                      <a:r>
                        <a:rPr lang="en-US" sz="2200" baseline="0" dirty="0" smtClean="0">
                          <a:cs typeface="B Yagut" panose="00000400000000000000" pitchFamily="2" charset="-78"/>
                        </a:rPr>
                        <a:t>c</a:t>
                      </a:r>
                      <a:r>
                        <a:rPr lang="fa-IR" sz="2200" dirty="0" smtClean="0">
                          <a:cs typeface="B Yagut" panose="00000400000000000000" pitchFamily="2" charset="-78"/>
                        </a:rPr>
                        <a:t>)</a:t>
                      </a:r>
                      <a:endParaRPr lang="fa-IR" sz="22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121"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عدم تهیه صحیح واکسن </a:t>
                      </a:r>
                      <a:endParaRPr lang="fa-IR" sz="2600" b="1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واکنش موضعی مانند آبسه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4"/>
    </mc:Choice>
    <mc:Fallback xmlns="">
      <p:transition spd="slow" advTm="3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Yagut" panose="00000400000000000000" pitchFamily="2" charset="-78"/>
              </a:rPr>
              <a:t> مشخصات سند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مدرس یا مدرسین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/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نام و نام خانوادگی مدرس: </a:t>
            </a:r>
            <a:r>
              <a:rPr lang="fa-IR" sz="2000" dirty="0" smtClean="0">
                <a:cs typeface="B Yagut" panose="00000400000000000000" pitchFamily="2" charset="-78"/>
              </a:rPr>
              <a:t>شبنم امامیان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مدرک تحصیلی: کارشناس </a:t>
            </a:r>
            <a:r>
              <a:rPr lang="fa-IR" sz="2000" dirty="0" smtClean="0">
                <a:cs typeface="B Yagut" panose="00000400000000000000" pitchFamily="2" charset="-78"/>
              </a:rPr>
              <a:t>مامایی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موقعیت اشتغال سازمانی مدرس: مربی مرکز آموزش بهورزی </a:t>
            </a:r>
            <a:r>
              <a:rPr lang="fa-IR" sz="2000" dirty="0" smtClean="0">
                <a:cs typeface="B Yagut" panose="00000400000000000000" pitchFamily="2" charset="-78"/>
              </a:rPr>
              <a:t>شهرستان مشهد </a:t>
            </a:r>
            <a:r>
              <a:rPr lang="fa-IR" sz="2000" dirty="0">
                <a:cs typeface="B Yagut" panose="00000400000000000000" pitchFamily="2" charset="-78"/>
              </a:rPr>
              <a:t>دانشگاه علوم پزشکی و خدمات بهداشتی </a:t>
            </a:r>
            <a:r>
              <a:rPr lang="fa-IR" sz="2000" dirty="0" smtClean="0">
                <a:cs typeface="B Yagut" panose="00000400000000000000" pitchFamily="2" charset="-78"/>
              </a:rPr>
              <a:t>درمانی مشهد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endParaRPr lang="en-US" sz="20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85810" y="2505075"/>
            <a:ext cx="4969578" cy="368458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Yagut" panose="00000400000000000000" pitchFamily="2" charset="-78"/>
              </a:rPr>
              <a:t>حیطه درس: </a:t>
            </a:r>
            <a:r>
              <a:rPr lang="fa-IR" sz="2000" dirty="0" smtClean="0">
                <a:cs typeface="B Yagut" panose="00000400000000000000" pitchFamily="2" charset="-78"/>
              </a:rPr>
              <a:t>مراقبت های ادغام یافته سلامت مادران</a:t>
            </a:r>
            <a:endParaRPr lang="fa-IR" sz="2000" dirty="0">
              <a:cs typeface="B Yagut" panose="00000400000000000000" pitchFamily="2" charset="-78"/>
            </a:endParaRPr>
          </a:p>
          <a:p>
            <a:pPr algn="r"/>
            <a:r>
              <a:rPr lang="fa-IR" sz="2000" dirty="0"/>
              <a:t>تاریخ آخرین بازنگری: </a:t>
            </a:r>
            <a:r>
              <a:rPr lang="fa-IR" sz="2000" dirty="0" smtClean="0">
                <a:cs typeface="B Yagut" panose="00000400000000000000" pitchFamily="2" charset="-78"/>
              </a:rPr>
              <a:t>11تیر </a:t>
            </a:r>
            <a:r>
              <a:rPr lang="fa-IR" sz="2000" dirty="0">
                <a:cs typeface="B Yagut" panose="00000400000000000000" pitchFamily="2" charset="-78"/>
              </a:rPr>
              <a:t>1399</a:t>
            </a: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نوبت تهیه: </a:t>
            </a:r>
            <a:r>
              <a:rPr lang="fa-IR" sz="2000" dirty="0" smtClean="0">
                <a:cs typeface="B Yagut" panose="00000400000000000000" pitchFamily="2" charset="-78"/>
              </a:rPr>
              <a:t>2</a:t>
            </a:r>
            <a:endParaRPr lang="fa-IR" sz="2000" dirty="0">
              <a:cs typeface="B Yagut" panose="00000400000000000000" pitchFamily="2" charset="-78"/>
            </a:endParaRPr>
          </a:p>
          <a:p>
            <a:r>
              <a:rPr lang="fa-IR" sz="2000" dirty="0">
                <a:cs typeface="B Yagut" panose="00000400000000000000" pitchFamily="2" charset="-78"/>
              </a:rPr>
              <a:t> نام </a:t>
            </a:r>
            <a:r>
              <a:rPr lang="fa-IR" sz="2000" dirty="0" smtClean="0">
                <a:cs typeface="B Yagut" panose="00000400000000000000" pitchFamily="2" charset="-78"/>
              </a:rPr>
              <a:t>فایل:</a:t>
            </a: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l">
              <a:buNone/>
            </a:pPr>
            <a:r>
              <a:rPr lang="fa-IR" sz="2000" dirty="0" smtClean="0"/>
              <a:t> </a:t>
            </a:r>
            <a:r>
              <a:rPr lang="en-US" sz="2000" dirty="0" smtClean="0"/>
              <a:t>  Mc- </a:t>
            </a:r>
            <a:r>
              <a:rPr lang="en-US" sz="2000" dirty="0" err="1" smtClean="0"/>
              <a:t>mrory</a:t>
            </a:r>
            <a:r>
              <a:rPr lang="en-US" sz="2000" dirty="0" smtClean="0"/>
              <a:t>-bar-</a:t>
            </a:r>
            <a:r>
              <a:rPr lang="en-US" sz="2000" dirty="0" err="1" smtClean="0"/>
              <a:t>nahveh</a:t>
            </a:r>
            <a:r>
              <a:rPr lang="en-US" sz="2000" dirty="0" smtClean="0"/>
              <a:t>-</a:t>
            </a:r>
            <a:r>
              <a:rPr lang="en-US" sz="2000" dirty="0" err="1" smtClean="0"/>
              <a:t>anjam</a:t>
            </a:r>
            <a:r>
              <a:rPr lang="en-US" sz="2000" dirty="0" smtClean="0"/>
              <a:t> – </a:t>
            </a:r>
            <a:r>
              <a:rPr lang="en-US" sz="2000" dirty="0" err="1" smtClean="0"/>
              <a:t>vaccinacion</a:t>
            </a:r>
            <a:r>
              <a:rPr lang="en-US" sz="2000" dirty="0" smtClean="0"/>
              <a:t> - </a:t>
            </a:r>
            <a:r>
              <a:rPr lang="en-US" sz="2000" dirty="0" err="1" smtClean="0"/>
              <a:t>dar</a:t>
            </a:r>
            <a:r>
              <a:rPr lang="en-US" sz="2000" dirty="0" smtClean="0"/>
              <a:t> - bardary-edi2</a:t>
            </a:r>
            <a:endParaRPr lang="en-US" sz="1800" i="1" dirty="0"/>
          </a:p>
          <a:p>
            <a:pPr marL="0" indent="0" algn="l"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7" y="2519884"/>
            <a:ext cx="1309350" cy="101309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4"/>
    </mc:Choice>
    <mc:Fallback xmlns="">
      <p:transition spd="slow" advTm="21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پیآمدهای نامطلوب پس از ایمنسازی ادامه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2) واکنش مربوط به اشتباه در برنامه ادامه...</a:t>
            </a: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83889"/>
              </p:ext>
            </p:extLst>
          </p:nvPr>
        </p:nvGraphicFramePr>
        <p:xfrm>
          <a:off x="1043189" y="2444623"/>
          <a:ext cx="10097562" cy="295259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83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475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baseline="0" dirty="0" smtClean="0">
                          <a:solidFill>
                            <a:schemeClr val="tx1"/>
                          </a:solidFill>
                        </a:rPr>
                        <a:t>نوع خطا در برنامه</a:t>
                      </a:r>
                      <a:endParaRPr lang="fa-I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baseline="0" dirty="0" smtClean="0">
                          <a:solidFill>
                            <a:schemeClr val="tx1"/>
                          </a:solidFill>
                        </a:rPr>
                        <a:t>عارضه ایجادی</a:t>
                      </a:r>
                      <a:endParaRPr lang="fa-I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6747"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تزریق در محل نادرست 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واکنش موضعی و آبسه و در</a:t>
                      </a:r>
                      <a:r>
                        <a:rPr lang="fa-IR" sz="2600" baseline="0" dirty="0" smtClean="0"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صورت تزریق عضلانی در باسن آسیب عصب سیاتیک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188"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حمل و نقل غیر صحیح واکسن 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افزایش بروز واکنش های موضعی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0188"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بی توجهی به منع مصرف 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600" dirty="0" smtClean="0">
                          <a:cs typeface="B Yagut" panose="00000400000000000000" pitchFamily="2" charset="-78"/>
                        </a:rPr>
                        <a:t>واکنش شدید فرد پس از تزریق</a:t>
                      </a:r>
                      <a:endParaRPr lang="fa-IR" sz="2600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7"/>
    </mc:Choice>
    <mc:Fallback xmlns="">
      <p:transition spd="slow" advTm="29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پیآمدهای نامطلوب پس از ایمنسازی ادامه </a:t>
            </a:r>
            <a:r>
              <a:rPr lang="fa-IR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424" y="1825625"/>
            <a:ext cx="10523376" cy="4351338"/>
          </a:xfrm>
        </p:spPr>
        <p:txBody>
          <a:bodyPr>
            <a:normAutofit/>
          </a:bodyPr>
          <a:lstStyle/>
          <a:p>
            <a:pPr algn="justLow">
              <a:lnSpc>
                <a:spcPct val="110000"/>
              </a:lnSpc>
              <a:buNone/>
            </a:pPr>
            <a:r>
              <a:rPr lang="fa-IR" dirty="0" smtClean="0"/>
              <a:t>3) واکنش مربوط به همزمانی: </a:t>
            </a:r>
            <a:r>
              <a:rPr lang="fa-IR" b="0" dirty="0" smtClean="0"/>
              <a:t>موارد ناشي از حادثه هاي بعد ايمنسازي كه به واكسن و واكسيناسيون ارتباط ندارد.</a:t>
            </a:r>
          </a:p>
          <a:p>
            <a:pPr marL="514350" indent="-514350" algn="justLow">
              <a:lnSpc>
                <a:spcPct val="110000"/>
              </a:lnSpc>
              <a:buNone/>
            </a:pPr>
            <a:r>
              <a:rPr lang="fa-IR" dirty="0" smtClean="0"/>
              <a:t>4) واکنش مربوط به تزریق: </a:t>
            </a:r>
            <a:r>
              <a:rPr lang="fa-IR" b="0" dirty="0" smtClean="0"/>
              <a:t>در برخی افراد دلشوره، درد و یا ترس  ناشي از تزريق  به صورت غش کردن (</a:t>
            </a:r>
            <a:r>
              <a:rPr lang="en-US" b="0" dirty="0" smtClean="0"/>
              <a:t>Faint</a:t>
            </a:r>
            <a:r>
              <a:rPr lang="fa-IR" b="0" dirty="0" smtClean="0"/>
              <a:t>) تظاهر می یابد. معمولا“طی 1-2 دقیقه بهتر می شود و نیاز به اقدام خاصی ندارد.</a:t>
            </a:r>
          </a:p>
          <a:p>
            <a:pPr marL="514350" indent="-514350" algn="justLow">
              <a:lnSpc>
                <a:spcPct val="110000"/>
              </a:lnSpc>
              <a:buNone/>
            </a:pPr>
            <a:r>
              <a:rPr lang="fa-IR" b="0" dirty="0" smtClean="0"/>
              <a:t>5) </a:t>
            </a:r>
            <a:r>
              <a:rPr lang="fa-IR" dirty="0" smtClean="0"/>
              <a:t>ناشناخته :  </a:t>
            </a:r>
            <a:r>
              <a:rPr lang="fa-IR" b="0" dirty="0" smtClean="0"/>
              <a:t>موارد ناشي از علت هاي ناشناخته</a:t>
            </a:r>
          </a:p>
          <a:p>
            <a:pPr>
              <a:buNone/>
            </a:pPr>
            <a:endParaRPr lang="fa-IR" b="0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9"/>
    </mc:Choice>
    <mc:Fallback xmlns="">
      <p:transition spd="slow" advTm="55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/>
          </a:bodyPr>
          <a:lstStyle/>
          <a:p>
            <a:pPr algn="justLow"/>
            <a:r>
              <a:rPr lang="fa-IR" sz="2600" b="0" dirty="0"/>
              <a:t>د</a:t>
            </a:r>
            <a:r>
              <a:rPr lang="fa-IR" sz="2600" b="0" dirty="0" smtClean="0"/>
              <a:t>ر ملاقاتهای پیش از بارداری، واکسن توام و سرخجه در صورت لزوم به مادرتلقیح می گردد.</a:t>
            </a:r>
          </a:p>
          <a:p>
            <a:pPr algn="justLow"/>
            <a:r>
              <a:rPr lang="fa-IR" sz="2600" b="0" dirty="0" smtClean="0"/>
              <a:t>درصورت تلقیح واکسن سرخجه،  مادر تا یک ماه از بارداری اجتناب نماید.</a:t>
            </a:r>
          </a:p>
          <a:p>
            <a:pPr algn="justLow"/>
            <a:r>
              <a:rPr lang="fa-IR" sz="2600" b="0" dirty="0" smtClean="0"/>
              <a:t>واکسن توام در صورت ناقص بودن سابقه واکسیناسیون مادر تا هفته 36 بارداری و حداقل 2 هفته قبل از زایمان</a:t>
            </a:r>
            <a:r>
              <a:rPr lang="fa-IR" sz="2600" b="0" dirty="0"/>
              <a:t> تلقیح </a:t>
            </a:r>
            <a:r>
              <a:rPr lang="fa-IR" sz="2600" b="0" dirty="0" smtClean="0"/>
              <a:t>می شود.</a:t>
            </a:r>
          </a:p>
          <a:p>
            <a:pPr algn="justLow"/>
            <a:r>
              <a:rPr lang="fa-IR" sz="2600" b="0" dirty="0" smtClean="0"/>
              <a:t>تلقیح واکسن آنفولانزا درفصل شیوع جهت کلیه مادران باردار توصیه می شود.</a:t>
            </a:r>
          </a:p>
          <a:p>
            <a:pPr marL="0" indent="0" algn="justLow">
              <a:buNone/>
            </a:pPr>
            <a:r>
              <a:rPr lang="fa-IR" sz="2600" b="0" dirty="0" smtClean="0"/>
              <a:t>در نتیجه، با بررسی وضعیت ایمنسازی مادران در قبل از بارداری و دوران بارداری</a:t>
            </a:r>
            <a:r>
              <a:rPr lang="fa-IR" sz="2600" b="0" dirty="0"/>
              <a:t> </a:t>
            </a:r>
            <a:r>
              <a:rPr lang="fa-IR" sz="2600" b="0" dirty="0" smtClean="0"/>
              <a:t>و در صورت لزوم تلقیح واکسن موجب کاهش عوارض بیماریهای عفونی </a:t>
            </a:r>
            <a:r>
              <a:rPr lang="fa-IR" sz="2600" b="0" smtClean="0"/>
              <a:t>در مادر و جنین </a:t>
            </a:r>
            <a:r>
              <a:rPr lang="fa-IR" sz="2600" b="0" dirty="0" smtClean="0"/>
              <a:t>و انتقال آن به جنین گردیده و گامی در تامین سلامت مادر و نوزاد برداریم.</a:t>
            </a:r>
            <a:endParaRPr lang="fa-IR" sz="2600" b="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818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 واکسنهای معمول در دوران بارداری را نام ببرید.</a:t>
            </a:r>
            <a:r>
              <a:rPr lang="fa-IR" dirty="0"/>
              <a:t> </a:t>
            </a:r>
            <a:endParaRPr lang="fa-IR" b="0" dirty="0" smtClean="0"/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مادری 20 ساله با سن بارداری 6 هفته و بدون سابقه واکسیناسیون برای مراقبت بارداری مراجعه کرده است. در مورد تلقیح واکسن توام چه توصیه و اقدامی می کنید؟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 </a:t>
            </a:r>
            <a:r>
              <a:rPr lang="fa-IR" b="0" dirty="0"/>
              <a:t>مادری </a:t>
            </a:r>
            <a:r>
              <a:rPr lang="fa-IR" b="0" dirty="0" smtClean="0"/>
              <a:t>30 </a:t>
            </a:r>
            <a:r>
              <a:rPr lang="fa-IR" b="0" dirty="0"/>
              <a:t>ساله با سن بارداری </a:t>
            </a:r>
            <a:r>
              <a:rPr lang="fa-IR" b="0" dirty="0" smtClean="0"/>
              <a:t>35 </a:t>
            </a:r>
            <a:r>
              <a:rPr lang="fa-IR" b="0" dirty="0"/>
              <a:t>هفته </a:t>
            </a:r>
            <a:r>
              <a:rPr lang="fa-IR" b="0" dirty="0" smtClean="0"/>
              <a:t>که </a:t>
            </a:r>
            <a:r>
              <a:rPr lang="fa-IR" b="0" dirty="0"/>
              <a:t>سابقه تلقیح </a:t>
            </a:r>
            <a:r>
              <a:rPr lang="fa-IR" b="0" dirty="0" smtClean="0"/>
              <a:t>یادآورواکسن </a:t>
            </a:r>
            <a:r>
              <a:rPr lang="fa-IR" b="0" dirty="0"/>
              <a:t>توام در </a:t>
            </a:r>
            <a:r>
              <a:rPr lang="fa-IR" b="0" dirty="0" smtClean="0"/>
              <a:t>26 سالگی دارد برای مراقبت بارداری مراجعه کرده است. </a:t>
            </a:r>
            <a:r>
              <a:rPr lang="fa-IR" b="0" dirty="0"/>
              <a:t>در مورد تلقیح واکسن توام چه توصیه و اقدامی می کنید</a:t>
            </a:r>
            <a:r>
              <a:rPr lang="fa-IR" b="0" dirty="0" smtClean="0"/>
              <a:t>؟</a:t>
            </a:r>
            <a:endParaRPr lang="fa-IR" b="0" dirty="0"/>
          </a:p>
          <a:p>
            <a:pPr marL="514350" indent="-514350" algn="justLow">
              <a:buFont typeface="+mj-lt"/>
              <a:buAutoNum type="arabicPeriod"/>
            </a:pPr>
            <a:r>
              <a:rPr lang="fa-IR" b="0" dirty="0" smtClean="0"/>
              <a:t> </a:t>
            </a:r>
            <a:r>
              <a:rPr lang="fa-IR" b="0" dirty="0"/>
              <a:t>مادری </a:t>
            </a:r>
            <a:r>
              <a:rPr lang="fa-IR" b="0" dirty="0" smtClean="0"/>
              <a:t>34 </a:t>
            </a:r>
            <a:r>
              <a:rPr lang="fa-IR" b="0" dirty="0"/>
              <a:t>ساله با سن بارداری </a:t>
            </a:r>
            <a:r>
              <a:rPr lang="fa-IR" b="0" dirty="0" smtClean="0"/>
              <a:t>31 </a:t>
            </a:r>
            <a:r>
              <a:rPr lang="fa-IR" b="0" dirty="0"/>
              <a:t>هفته </a:t>
            </a:r>
            <a:r>
              <a:rPr lang="fa-IR" b="0" dirty="0" smtClean="0"/>
              <a:t>در اواخر شهریور ماه برای مراقبت بارداری مراجعه کرده است.</a:t>
            </a:r>
            <a:r>
              <a:rPr lang="en-US" b="0" dirty="0" smtClean="0"/>
              <a:t> </a:t>
            </a:r>
            <a:r>
              <a:rPr lang="fa-IR" b="0" dirty="0" smtClean="0"/>
              <a:t>در </a:t>
            </a:r>
            <a:r>
              <a:rPr lang="fa-IR" b="0" dirty="0"/>
              <a:t>مورد تلقیح واکسن </a:t>
            </a:r>
            <a:r>
              <a:rPr lang="fa-IR" b="0" dirty="0" smtClean="0"/>
              <a:t>آنفولانزا </a:t>
            </a:r>
            <a:r>
              <a:rPr lang="fa-IR" b="0" dirty="0"/>
              <a:t>چه توصیه و اقدامی می کنید؟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43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95"/>
    </mc:Choice>
    <mc:Fallback xmlns="">
      <p:transition spd="slow" advTm="5319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فهرست منابع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محتوای </a:t>
            </a:r>
            <a:r>
              <a:rPr lang="fa-IR" b="0" dirty="0"/>
              <a:t>آموزشی سلامت مادران دانشگاه علوم پزشکی </a:t>
            </a:r>
            <a:r>
              <a:rPr lang="fa-IR" b="0" dirty="0" smtClean="0"/>
              <a:t>مشهد؛ </a:t>
            </a:r>
            <a:r>
              <a:rPr lang="fa-IR" b="0" dirty="0"/>
              <a:t>مجموعه جزوات مراکز آموزش بهورزی؛ </a:t>
            </a:r>
            <a:r>
              <a:rPr lang="fa-IR" b="0" dirty="0" smtClean="0"/>
              <a:t>زمستان95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وزارت بهداشت، درمان وآموزش </a:t>
            </a:r>
            <a:r>
              <a:rPr lang="fa-IR" b="0" dirty="0" smtClean="0"/>
              <a:t>پزشکی، دفتر سلامت خانواده و جمعیت، اداره سلامت مادران؛  </a:t>
            </a:r>
            <a:r>
              <a:rPr lang="fa-IR" b="0" dirty="0"/>
              <a:t>برنامه كشوري مادري </a:t>
            </a:r>
            <a:r>
              <a:rPr lang="fa-IR" b="0" dirty="0" smtClean="0"/>
              <a:t>ايمن، </a:t>
            </a:r>
            <a:r>
              <a:rPr lang="fa-IR" b="0" dirty="0"/>
              <a:t>مراقبت هاي ادغام يافته سلامت </a:t>
            </a:r>
            <a:r>
              <a:rPr lang="fa-IR" b="0" dirty="0" smtClean="0"/>
              <a:t>مادران (</a:t>
            </a:r>
            <a:r>
              <a:rPr lang="fa-IR" b="0" dirty="0"/>
              <a:t>راهنمای خدمات خارج بیمارستانی</a:t>
            </a:r>
            <a:r>
              <a:rPr lang="fa-IR" b="0" dirty="0" smtClean="0"/>
              <a:t>)، </a:t>
            </a:r>
            <a:r>
              <a:rPr lang="fa-IR" b="0" dirty="0"/>
              <a:t>ویژه دانش آموخته غیر </a:t>
            </a:r>
            <a:r>
              <a:rPr lang="fa-IR" b="0" dirty="0" smtClean="0"/>
              <a:t>مامایی،  سطح اول، تجدید </a:t>
            </a:r>
            <a:r>
              <a:rPr lang="fa-IR" b="0" dirty="0"/>
              <a:t>نظر </a:t>
            </a:r>
            <a:r>
              <a:rPr lang="fa-IR" b="0" dirty="0" smtClean="0"/>
              <a:t>هفتم؛ اصفهان؛  پدیده گویا؛ 1395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اف. گری کانینگهام ... وهمکاران؛ بارداری و زایمان ویلیامز(ویراست 24، سال2014)؛ ترجمه دکتر بهرام قاضی جهانی، روشنک قطبی؛  تهران؛شرکت گلبان نشر؛ 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مجموعه </a:t>
            </a:r>
            <a:r>
              <a:rPr lang="fa-IR" b="0" dirty="0"/>
              <a:t>جزوات مراکز </a:t>
            </a:r>
            <a:r>
              <a:rPr lang="fa-IR" b="0"/>
              <a:t>آموزش </a:t>
            </a:r>
            <a:r>
              <a:rPr lang="fa-IR" b="0" smtClean="0"/>
              <a:t>بهورزی؛ واکسيناسيون و بيماريهاي </a:t>
            </a:r>
            <a:r>
              <a:rPr lang="fa-IR" b="0" dirty="0"/>
              <a:t>قابل پيشگيري با </a:t>
            </a:r>
            <a:r>
              <a:rPr lang="fa-IR" b="0" dirty="0" smtClean="0"/>
              <a:t>واکسن؛ دانشگاه </a:t>
            </a:r>
            <a:r>
              <a:rPr lang="fa-IR" b="0" dirty="0"/>
              <a:t>علوم پزشکی </a:t>
            </a:r>
            <a:r>
              <a:rPr lang="fa-IR" b="0" dirty="0" smtClean="0"/>
              <a:t>مشهد؛ زمستان 98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مرکز مدیریت بیماریهای واگیر؛  برنامه و راهنمای ایمن سازی کمیته کشوری ایمن سازی (</a:t>
            </a:r>
            <a:r>
              <a:rPr lang="fa-IR" b="0" dirty="0"/>
              <a:t>ویرایش </a:t>
            </a:r>
            <a:r>
              <a:rPr lang="fa-IR" b="0" dirty="0" smtClean="0"/>
              <a:t>هشتم)؛  وزارت بهداشت، درمان و آموزش پزشکی؛ 1394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آخرین </a:t>
            </a:r>
            <a:r>
              <a:rPr lang="fa-IR" b="0" dirty="0"/>
              <a:t>دستورالعملهای وزارت بهداشت، درمان و آموزش پزشکی</a:t>
            </a:r>
          </a:p>
          <a:p>
            <a:endParaRPr lang="fa-IR" sz="3000" b="0" dirty="0"/>
          </a:p>
        </p:txBody>
      </p:sp>
    </p:spTree>
    <p:extLst>
      <p:ext uri="{BB962C8B-B14F-4D97-AF65-F5344CB8AC3E}">
        <p14:creationId xmlns:p14="http://schemas.microsoft.com/office/powerpoint/2010/main" val="6494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36"/>
    </mc:Choice>
    <mc:Fallback xmlns="">
      <p:transition spd="slow" advTm="2773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لطفاً نظرات و پیشنهادات خود پیرامون این بسته آموزشی را به آدرس زیر ارسال </a:t>
            </a:r>
            <a:r>
              <a:rPr lang="fa-IR" b="1" dirty="0" smtClean="0">
                <a:cs typeface="B Yagut" panose="00000400000000000000" pitchFamily="2" charset="-78"/>
              </a:rPr>
              <a:t>کنید.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معاونت بهداشتی دانشگاه </a:t>
            </a:r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علوم پزشکی و خدمات بهداشتی درمانی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مشهد</a:t>
            </a:r>
            <a:r>
              <a:rPr lang="en-US" dirty="0" smtClean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واحد آموزش بهورزی </a:t>
            </a:r>
            <a:endParaRPr lang="fa-IR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5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"/>
    </mc:Choice>
    <mc:Fallback xmlns="">
      <p:transition spd="slow" advTm="7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اهداف آموزشی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>
                <a:cs typeface="B Yagut" panose="00000400000000000000" pitchFamily="2" charset="-78"/>
              </a:rPr>
              <a:t>انتظار می‌رود فراگیر پس از مطالعه این درس بتوانند</a:t>
            </a:r>
            <a:r>
              <a:rPr lang="fa-IR" b="1" dirty="0" smtClean="0">
                <a:cs typeface="B Yagut" panose="00000400000000000000" pitchFamily="2" charset="-78"/>
              </a:rPr>
              <a:t>:</a:t>
            </a:r>
            <a:endParaRPr lang="en-US" b="1" dirty="0">
              <a:cs typeface="B Yagut" panose="00000400000000000000" pitchFamily="2" charset="-78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a-IR" b="0" dirty="0" smtClean="0">
                <a:cs typeface="B Yagut" panose="00000400000000000000" pitchFamily="2" charset="-78"/>
              </a:rPr>
              <a:t>واکسن های مجاز در پیش از بارداری را نام ببرند.</a:t>
            </a:r>
            <a:endParaRPr lang="en-US" b="0" dirty="0">
              <a:cs typeface="B Yagut" panose="00000400000000000000" pitchFamily="2" charset="-78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a-IR" b="0" dirty="0">
                <a:cs typeface="B Yagut" panose="00000400000000000000" pitchFamily="2" charset="-78"/>
              </a:rPr>
              <a:t>واکسن های مجاز در </a:t>
            </a:r>
            <a:r>
              <a:rPr lang="fa-IR" b="0" dirty="0" smtClean="0">
                <a:cs typeface="B Yagut" panose="00000400000000000000" pitchFamily="2" charset="-78"/>
              </a:rPr>
              <a:t>بارداری را </a:t>
            </a:r>
            <a:r>
              <a:rPr lang="fa-IR" b="0" dirty="0">
                <a:cs typeface="B Yagut" panose="00000400000000000000" pitchFamily="2" charset="-78"/>
              </a:rPr>
              <a:t>نام </a:t>
            </a:r>
            <a:r>
              <a:rPr lang="fa-IR" b="0" dirty="0" smtClean="0">
                <a:cs typeface="B Yagut" panose="00000400000000000000" pitchFamily="2" charset="-78"/>
              </a:rPr>
              <a:t>ببرند</a:t>
            </a:r>
            <a:r>
              <a:rPr lang="fa-IR" b="0" dirty="0">
                <a:cs typeface="B Yagut" panose="00000400000000000000" pitchFamily="2" charset="-78"/>
              </a:rPr>
              <a:t>.</a:t>
            </a:r>
            <a:endParaRPr lang="en-US" b="0" dirty="0">
              <a:cs typeface="B Yagut" panose="00000400000000000000" pitchFamily="2" charset="-78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a-IR" b="0" dirty="0" smtClean="0">
                <a:cs typeface="B Yagut" panose="00000400000000000000" pitchFamily="2" charset="-78"/>
              </a:rPr>
              <a:t>زمان مناسب برای انجام واکسیناسیون مادر </a:t>
            </a:r>
            <a:r>
              <a:rPr lang="fa-IR" b="0" dirty="0">
                <a:cs typeface="B Yagut" panose="00000400000000000000" pitchFamily="2" charset="-78"/>
              </a:rPr>
              <a:t>را توضیح </a:t>
            </a:r>
            <a:r>
              <a:rPr lang="fa-IR" b="0" dirty="0" smtClean="0">
                <a:cs typeface="B Yagut" panose="00000400000000000000" pitchFamily="2" charset="-78"/>
              </a:rPr>
              <a:t>دهند</a:t>
            </a:r>
            <a:r>
              <a:rPr lang="fa-IR" b="0" dirty="0">
                <a:cs typeface="B Yagut" panose="00000400000000000000" pitchFamily="2" charset="-78"/>
              </a:rPr>
              <a:t>.</a:t>
            </a:r>
            <a:endParaRPr lang="en-US" b="0" dirty="0">
              <a:cs typeface="B Yagut" panose="00000400000000000000" pitchFamily="2" charset="-78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fa-IR" b="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en-US" dirty="0">
              <a:cs typeface="B Yagut" panose="00000400000000000000" pitchFamily="2" charset="-78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0"/>
    </mc:Choice>
    <mc:Fallback xmlns="">
      <p:transition spd="slow" advTm="20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عناوین:</a:t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b="0" dirty="0" smtClean="0"/>
              <a:t>مقدمه</a:t>
            </a:r>
          </a:p>
          <a:p>
            <a:pPr algn="r" rtl="1"/>
            <a:r>
              <a:rPr lang="fa-IR" b="0" dirty="0" smtClean="0"/>
              <a:t>واکسیناسیون پیش از بارداری</a:t>
            </a:r>
          </a:p>
          <a:p>
            <a:pPr algn="r" rtl="1"/>
            <a:r>
              <a:rPr lang="fa-IR" b="0" dirty="0" smtClean="0"/>
              <a:t>واکسیناسیون در بارداری</a:t>
            </a:r>
          </a:p>
          <a:p>
            <a:pPr algn="r" rtl="1"/>
            <a:r>
              <a:rPr lang="fa-IR" b="0" dirty="0" smtClean="0"/>
              <a:t>واکسن آنفولانزا و بارداری</a:t>
            </a:r>
          </a:p>
          <a:p>
            <a:pPr algn="r" rtl="1"/>
            <a:r>
              <a:rPr lang="fa-IR" b="0" dirty="0" smtClean="0"/>
              <a:t>واکسن توام و بارداری</a:t>
            </a:r>
          </a:p>
          <a:p>
            <a:r>
              <a:rPr lang="fa-IR" b="0" dirty="0" smtClean="0"/>
              <a:t>پیآمدهای نامطلوب پس از ایمنسازی</a:t>
            </a:r>
          </a:p>
          <a:p>
            <a:r>
              <a:rPr lang="fa-IR" b="0" dirty="0" smtClean="0"/>
              <a:t>خلاصه </a:t>
            </a:r>
            <a:r>
              <a:rPr lang="fa-IR" b="0" dirty="0"/>
              <a:t>مطالب و نتیجه گیری</a:t>
            </a:r>
          </a:p>
          <a:p>
            <a:r>
              <a:rPr lang="fa-IR" b="0" dirty="0"/>
              <a:t> پرسش و </a:t>
            </a:r>
            <a:r>
              <a:rPr lang="fa-IR" b="0" dirty="0" smtClean="0"/>
              <a:t>تمرین (نظری </a:t>
            </a:r>
            <a:r>
              <a:rPr lang="fa-IR" b="0" dirty="0"/>
              <a:t>– عملی)</a:t>
            </a:r>
          </a:p>
          <a:p>
            <a:r>
              <a:rPr lang="fa-IR" b="0" dirty="0"/>
              <a:t> فهرست منابع</a:t>
            </a:r>
          </a:p>
          <a:p>
            <a:pPr marL="0" indent="0" algn="r" rtl="1">
              <a:buNone/>
            </a:pPr>
            <a:endParaRPr lang="en-US" b="0" dirty="0"/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2"/>
    </mc:Choice>
    <mc:Fallback xmlns="">
      <p:transition spd="slow" advTm="3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Yagut" panose="00000400000000000000" pitchFamily="2" charset="-78"/>
              </a:rPr>
              <a:t>مقدمه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fa-IR" b="0" dirty="0" smtClean="0">
                <a:cs typeface="B Yagut" panose="00000400000000000000" pitchFamily="2" charset="-78"/>
              </a:rPr>
              <a:t>کشور ما همگام با سایر کشورهای عضو سازمان بهداشت جهانی، ایمنسازی همگانی علیه بیماریهای قابل پیشگیری از طریق واکسن (دیفتری ، سیاه سرفه، کزاز، پولیو، سرخک، سرخجه، هپاتیت</a:t>
            </a:r>
            <a:r>
              <a:rPr lang="en-US" b="0" dirty="0" smtClean="0">
                <a:cs typeface="B Yagut" panose="00000400000000000000" pitchFamily="2" charset="-78"/>
              </a:rPr>
              <a:t>B</a:t>
            </a:r>
            <a:r>
              <a:rPr lang="fa-IR" b="0" dirty="0" smtClean="0">
                <a:cs typeface="B Yagut" panose="00000400000000000000" pitchFamily="2" charset="-78"/>
              </a:rPr>
              <a:t> و....) را اجرا می کند. </a:t>
            </a:r>
          </a:p>
          <a:p>
            <a:pPr marL="0" indent="0" algn="justLow">
              <a:buNone/>
            </a:pPr>
            <a:r>
              <a:rPr lang="fa-IR" b="0" dirty="0"/>
              <a:t> مادران باردار </a:t>
            </a:r>
            <a:r>
              <a:rPr lang="fa-IR" b="0" dirty="0" smtClean="0"/>
              <a:t>یکی </a:t>
            </a:r>
            <a:r>
              <a:rPr lang="fa-IR" b="0" dirty="0"/>
              <a:t>از گروه های هدف برنامه ایمن سازی کشور </a:t>
            </a:r>
            <a:r>
              <a:rPr lang="fa-IR" b="0" dirty="0" smtClean="0"/>
              <a:t>برای </a:t>
            </a:r>
            <a:r>
              <a:rPr lang="fa-IR" b="0" dirty="0" smtClean="0">
                <a:cs typeface="B Yagut" panose="00000400000000000000" pitchFamily="2" charset="-78"/>
              </a:rPr>
              <a:t>پیشگیری از انتقال برخی بیماریهای عفونی به جنین و یا کاهش عوارض بیماری می باشند.</a:t>
            </a:r>
          </a:p>
          <a:p>
            <a:pPr marL="0" indent="0" algn="justLow">
              <a:buNone/>
            </a:pPr>
            <a:r>
              <a:rPr lang="fa-IR" b="0" dirty="0" smtClean="0">
                <a:cs typeface="B Yagut" panose="00000400000000000000" pitchFamily="2" charset="-78"/>
              </a:rPr>
              <a:t>وضعیت ایمنسازی خانم ها درمراقبت پیش از بارداری و بارداری بررسی می گردد.</a:t>
            </a:r>
            <a:endParaRPr lang="fa-IR" b="0" dirty="0">
              <a:cs typeface="B Yagut" panose="00000400000000000000" pitchFamily="2" charset="-78"/>
            </a:endParaRPr>
          </a:p>
        </p:txBody>
      </p:sp>
      <p:pic>
        <p:nvPicPr>
          <p:cNvPr id="4" name="image4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434" y="354564"/>
            <a:ext cx="1782146" cy="1324946"/>
          </a:xfrm>
          <a:prstGeom prst="rect">
            <a:avLst/>
          </a:prstGeom>
        </p:spPr>
      </p:pic>
      <p:pic>
        <p:nvPicPr>
          <p:cNvPr id="49" name="Audio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5"/>
    </mc:Choice>
    <mc:Fallback xmlns="">
      <p:transition spd="slow" advTm="5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واکسیناسیون پیش از بارداری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7187"/>
            <a:ext cx="10687594" cy="435133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fa-IR" sz="3000" b="0" dirty="0" smtClean="0"/>
              <a:t>جدول ضرورت تلقیح واکسن درمراقبت پیش از بارداری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fa-IR" b="0" dirty="0" smtClean="0"/>
          </a:p>
          <a:p>
            <a:pPr marL="0" indent="0" algn="r" rtl="1">
              <a:lnSpc>
                <a:spcPct val="100000"/>
              </a:lnSpc>
              <a:buNone/>
            </a:pPr>
            <a:endParaRPr lang="fa-IR" b="0" dirty="0" smtClean="0"/>
          </a:p>
          <a:p>
            <a:pPr marL="0" indent="0" algn="r" rtl="1">
              <a:lnSpc>
                <a:spcPct val="100000"/>
              </a:lnSpc>
              <a:buNone/>
            </a:pPr>
            <a:endParaRPr lang="fa-IR" b="0" dirty="0" smtClean="0"/>
          </a:p>
          <a:p>
            <a:pPr marL="0" indent="0" algn="r" rtl="1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B Yagut" panose="00000400000000000000" pitchFamily="2" charset="-78"/>
              </a:rPr>
              <a:t>*</a:t>
            </a:r>
            <a:r>
              <a:rPr lang="fa-IR" sz="1900" b="0" dirty="0"/>
              <a:t> </a:t>
            </a:r>
            <a:r>
              <a:rPr lang="fa-IR" sz="2500" b="0" dirty="0"/>
              <a:t>تزریق واکسن </a:t>
            </a:r>
            <a:r>
              <a:rPr lang="en-US" sz="2400" b="0" dirty="0"/>
              <a:t>MMR</a:t>
            </a:r>
            <a:r>
              <a:rPr lang="fa-IR" sz="2500" b="0" dirty="0"/>
              <a:t> به جای سرخجه بلامانع </a:t>
            </a:r>
            <a:r>
              <a:rPr lang="fa-IR" sz="2500" b="0" dirty="0" smtClean="0"/>
              <a:t>است. درصورت </a:t>
            </a:r>
            <a:r>
              <a:rPr lang="fa-IR" sz="2500" b="0" dirty="0"/>
              <a:t>تزریق واکسن سرخجه </a:t>
            </a:r>
            <a:r>
              <a:rPr lang="fa-IR" sz="2500" b="0" dirty="0" smtClean="0"/>
              <a:t>یا</a:t>
            </a:r>
            <a:r>
              <a:rPr lang="en-US" sz="2500" b="0" dirty="0"/>
              <a:t> </a:t>
            </a:r>
            <a:r>
              <a:rPr lang="en-US" sz="2400" b="0" dirty="0"/>
              <a:t>MMR</a:t>
            </a:r>
            <a:r>
              <a:rPr lang="fa-IR" sz="2500" b="0" dirty="0" smtClean="0"/>
              <a:t> حداقل </a:t>
            </a:r>
            <a:r>
              <a:rPr lang="fa-IR" sz="2500" b="0" dirty="0"/>
              <a:t>تا یکماه باید از بارداری پرهیز </a:t>
            </a:r>
            <a:r>
              <a:rPr lang="fa-IR" sz="2500" b="0" dirty="0" smtClean="0"/>
              <a:t>نمود، در صورت بارداری دلیلی </a:t>
            </a:r>
            <a:r>
              <a:rPr lang="fa-IR" sz="2500" b="0" dirty="0"/>
              <a:t>برای سقط درمانی </a:t>
            </a:r>
            <a:r>
              <a:rPr lang="fa-IR" sz="2500" b="0" dirty="0" smtClean="0"/>
              <a:t>نیست.</a:t>
            </a:r>
            <a:endParaRPr lang="fa-IR" sz="25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759505"/>
              </p:ext>
            </p:extLst>
          </p:nvPr>
        </p:nvGraphicFramePr>
        <p:xfrm>
          <a:off x="1125220" y="2197080"/>
          <a:ext cx="10241280" cy="2421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74023">
                  <a:extLst>
                    <a:ext uri="{9D8B030D-6E8A-4147-A177-3AD203B41FA5}">
                      <a16:colId xmlns="" xmlns:a16="http://schemas.microsoft.com/office/drawing/2014/main" val="3058390963"/>
                    </a:ext>
                  </a:extLst>
                </a:gridCol>
                <a:gridCol w="1367257">
                  <a:extLst>
                    <a:ext uri="{9D8B030D-6E8A-4147-A177-3AD203B41FA5}">
                      <a16:colId xmlns="" xmlns:a16="http://schemas.microsoft.com/office/drawing/2014/main" val="308936122"/>
                    </a:ext>
                  </a:extLst>
                </a:gridCol>
              </a:tblGrid>
              <a:tr h="623641"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ضرورت</a:t>
                      </a:r>
                      <a:r>
                        <a:rPr lang="fa-IR" sz="2500" baseline="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 تلقیح واکسن</a:t>
                      </a:r>
                      <a:endParaRPr lang="en-US" sz="25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نام واکسن</a:t>
                      </a:r>
                      <a:endParaRPr lang="en-US" sz="25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4783710"/>
                  </a:ext>
                </a:extLst>
              </a:tr>
              <a:tr h="469895">
                <a:tc>
                  <a:txBody>
                    <a:bodyPr/>
                    <a:lstStyle/>
                    <a:p>
                      <a:pPr algn="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پایین بودن تیتر آنتی بادی سرخجه*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سرخجه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2955073"/>
                  </a:ext>
                </a:extLst>
              </a:tr>
              <a:tr h="469895">
                <a:tc>
                  <a:txBody>
                    <a:bodyPr/>
                    <a:lstStyle/>
                    <a:p>
                      <a:pPr algn="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پایین</a:t>
                      </a:r>
                      <a:r>
                        <a:rPr lang="fa-IR" sz="2500" baseline="0" dirty="0" smtClean="0">
                          <a:cs typeface="B Yagut" panose="00000400000000000000" pitchFamily="2" charset="-78"/>
                        </a:rPr>
                        <a:t> بودن تیتر آنتی بادی و وجود رفتارهای پرخطر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هپاتیت </a:t>
                      </a:r>
                      <a:r>
                        <a:rPr lang="en-US" sz="2500" dirty="0" smtClean="0">
                          <a:cs typeface="B Yagut" panose="00000400000000000000" pitchFamily="2" charset="-78"/>
                        </a:rPr>
                        <a:t>B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370262"/>
                  </a:ext>
                </a:extLst>
              </a:tr>
              <a:tr h="848843">
                <a:tc>
                  <a:txBody>
                    <a:bodyPr/>
                    <a:lstStyle/>
                    <a:p>
                      <a:pPr algn="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طبق</a:t>
                      </a:r>
                      <a:r>
                        <a:rPr lang="fa-IR" sz="2500" baseline="0" dirty="0" smtClean="0"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جدول ایمن‌سازی زنان سنین باروری در دستورالعمل کشوری در صورت لزوم 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500" dirty="0" smtClean="0">
                          <a:cs typeface="B Yagut" panose="00000400000000000000" pitchFamily="2" charset="-78"/>
                        </a:rPr>
                        <a:t>توام</a:t>
                      </a:r>
                      <a:endParaRPr lang="en-US" sz="250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14073"/>
                  </a:ext>
                </a:extLst>
              </a:tr>
            </a:tbl>
          </a:graphicData>
        </a:graphic>
      </p:graphicFrame>
      <p:pic>
        <p:nvPicPr>
          <p:cNvPr id="225" name="Audio 2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4"/>
    </mc:Choice>
    <mc:Fallback xmlns="">
      <p:transition spd="slow" advTm="81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واکسیناسیون در بارداری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6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a-IR" b="0" dirty="0"/>
              <a:t>جدول ضرورت تلقیح واکسن </a:t>
            </a:r>
            <a:r>
              <a:rPr lang="fa-IR" b="0" dirty="0" smtClean="0"/>
              <a:t>در دوران بارداری</a:t>
            </a:r>
            <a:endParaRPr lang="fa-IR" b="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27180"/>
              </p:ext>
            </p:extLst>
          </p:nvPr>
        </p:nvGraphicFramePr>
        <p:xfrm>
          <a:off x="838200" y="2525591"/>
          <a:ext cx="10674245" cy="2510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78665">
                  <a:extLst>
                    <a:ext uri="{9D8B030D-6E8A-4147-A177-3AD203B41FA5}">
                      <a16:colId xmlns="" xmlns:a16="http://schemas.microsoft.com/office/drawing/2014/main" val="2829891404"/>
                    </a:ext>
                  </a:extLst>
                </a:gridCol>
                <a:gridCol w="3195580">
                  <a:extLst>
                    <a:ext uri="{9D8B030D-6E8A-4147-A177-3AD203B41FA5}">
                      <a16:colId xmlns="" xmlns:a16="http://schemas.microsoft.com/office/drawing/2014/main" val="613475927"/>
                    </a:ext>
                  </a:extLst>
                </a:gridCol>
              </a:tblGrid>
              <a:tr h="590211">
                <a:tc>
                  <a:txBody>
                    <a:bodyPr/>
                    <a:lstStyle/>
                    <a:p>
                      <a:pPr algn="ctr" rtl="1"/>
                      <a:r>
                        <a:rPr lang="fa-IR" sz="30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وضعیت تزریق واکسن در بارداری</a:t>
                      </a:r>
                      <a:endParaRPr lang="en-US" sz="3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0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نوع واکسن</a:t>
                      </a:r>
                      <a:endParaRPr lang="en-US" sz="3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294555"/>
                  </a:ext>
                </a:extLst>
              </a:tr>
              <a:tr h="1666482">
                <a:tc>
                  <a:txBody>
                    <a:bodyPr/>
                    <a:lstStyle/>
                    <a:p>
                      <a:pPr algn="just" rtl="1"/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تجويز كليه واكسن هاي ويروسي زنده در دوران بارداري </a:t>
                      </a:r>
                      <a:r>
                        <a:rPr lang="fa-IR" sz="3000" u="none" dirty="0" smtClean="0">
                          <a:solidFill>
                            <a:schemeClr val="tx1"/>
                          </a:solidFill>
                          <a:effectLst/>
                          <a:cs typeface="B Yagut" panose="00000400000000000000" pitchFamily="2" charset="-78"/>
                        </a:rPr>
                        <a:t>ممنوع</a:t>
                      </a: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 است</a:t>
                      </a:r>
                      <a:r>
                        <a:rPr lang="fa-IR" sz="3000" baseline="0" dirty="0" smtClean="0">
                          <a:effectLst/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به جز تب زرد درصورتي كه فوايد واكسن ويروسي زنده بر مضرات احتمالي آن ارجح باشد.</a:t>
                      </a:r>
                      <a:endParaRPr lang="en-US" sz="3000" b="0" dirty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واکسن های ویروسی زنده ضعیف شده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200" dirty="0" smtClean="0">
                          <a:effectLst/>
                          <a:cs typeface="B Yagut" panose="00000400000000000000" pitchFamily="2" charset="-78"/>
                        </a:rPr>
                        <a:t>(سرخک، اوریون، سرخجه و...)</a:t>
                      </a:r>
                      <a:endParaRPr lang="fa-IR" sz="2200" b="0" dirty="0" smtClean="0">
                        <a:solidFill>
                          <a:schemeClr val="tx1"/>
                        </a:solidFill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553929"/>
                  </a:ext>
                </a:extLst>
              </a:tr>
            </a:tbl>
          </a:graphicData>
        </a:graphic>
      </p:graphicFrame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48"/>
    </mc:Choice>
    <mc:Fallback xmlns="">
      <p:transition spd="slow" advTm="40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واکسیناسیون در </a:t>
            </a:r>
            <a:r>
              <a:rPr lang="fa-IR" b="1" dirty="0" smtClean="0"/>
              <a:t>بارداری ادامه...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b="0" dirty="0"/>
              <a:t>جدول ضرورت تلقیح واکسن در دوران </a:t>
            </a:r>
            <a:r>
              <a:rPr lang="fa-IR" b="0" dirty="0" smtClean="0"/>
              <a:t>بارداری</a:t>
            </a:r>
          </a:p>
          <a:p>
            <a:pPr marL="0" indent="0" algn="ctr">
              <a:buNone/>
            </a:pPr>
            <a:endParaRPr lang="fa-IR" b="0" dirty="0"/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51346"/>
              </p:ext>
            </p:extLst>
          </p:nvPr>
        </p:nvGraphicFramePr>
        <p:xfrm>
          <a:off x="703528" y="2491270"/>
          <a:ext cx="10467392" cy="30200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3032">
                  <a:extLst>
                    <a:ext uri="{9D8B030D-6E8A-4147-A177-3AD203B41FA5}">
                      <a16:colId xmlns="" xmlns:a16="http://schemas.microsoft.com/office/drawing/2014/main" val="2829891404"/>
                    </a:ext>
                  </a:extLst>
                </a:gridCol>
                <a:gridCol w="4404360">
                  <a:extLst>
                    <a:ext uri="{9D8B030D-6E8A-4147-A177-3AD203B41FA5}">
                      <a16:colId xmlns="" xmlns:a16="http://schemas.microsoft.com/office/drawing/2014/main" val="613475927"/>
                    </a:ext>
                  </a:extLst>
                </a:gridCol>
              </a:tblGrid>
              <a:tr h="700279">
                <a:tc>
                  <a:txBody>
                    <a:bodyPr/>
                    <a:lstStyle/>
                    <a:p>
                      <a:pPr algn="ctr" rtl="1"/>
                      <a:r>
                        <a:rPr lang="fa-IR" sz="30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وضعیت تزریق واکسن در بارداری</a:t>
                      </a:r>
                      <a:endParaRPr lang="en-US" sz="3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0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نوع واکسن</a:t>
                      </a:r>
                      <a:endParaRPr lang="en-US" sz="3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294555"/>
                  </a:ext>
                </a:extLst>
              </a:tr>
              <a:tr h="11251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در شرايط خاص و همه گيري ها طبق توصیه وزارت بهداشت اقدام می گردد.</a:t>
                      </a:r>
                      <a:endParaRPr lang="fa-IR" sz="3000" dirty="0" smtClean="0">
                        <a:solidFill>
                          <a:srgbClr val="FF0000"/>
                        </a:solidFill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واکسن های ویروسی غیر فعال شده </a:t>
                      </a: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(آنفولانزا، هاری، هپاتیت و...)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459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در شرايط خاص و همه گيري ها طبق توصیه وزارت بهداشت اقدام می گردد.</a:t>
                      </a:r>
                      <a:endParaRPr lang="fa-IR" sz="3000" b="0" dirty="0" smtClean="0">
                        <a:solidFill>
                          <a:srgbClr val="FF0000"/>
                        </a:solidFill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واکسن های باکتریایی غیر فعال شده </a:t>
                      </a: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(پنوموکوک، مننگوکوک و...)</a:t>
                      </a:r>
                      <a:endParaRPr lang="fa-IR" sz="2500" b="0" dirty="0" smtClean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8087475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4"/>
    </mc:Choice>
    <mc:Fallback xmlns="">
      <p:transition spd="slow" advTm="23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واکسیناسیون در </a:t>
            </a:r>
            <a:r>
              <a:rPr lang="fa-IR" b="1" dirty="0" smtClean="0"/>
              <a:t>بارداری ادامه...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b="0" dirty="0"/>
              <a:t>جدول ضرورت تلقیح واکسن در دوران </a:t>
            </a:r>
            <a:r>
              <a:rPr lang="fa-IR" b="0" dirty="0" smtClean="0"/>
              <a:t>بارداری</a:t>
            </a:r>
          </a:p>
          <a:p>
            <a:pPr marL="0" indent="0" algn="ctr">
              <a:buNone/>
            </a:pPr>
            <a:endParaRPr lang="fa-IR" b="0" dirty="0"/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61715"/>
              </p:ext>
            </p:extLst>
          </p:nvPr>
        </p:nvGraphicFramePr>
        <p:xfrm>
          <a:off x="838200" y="2439149"/>
          <a:ext cx="10515600" cy="33716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0335">
                  <a:extLst>
                    <a:ext uri="{9D8B030D-6E8A-4147-A177-3AD203B41FA5}">
                      <a16:colId xmlns="" xmlns:a16="http://schemas.microsoft.com/office/drawing/2014/main" val="2829891404"/>
                    </a:ext>
                  </a:extLst>
                </a:gridCol>
                <a:gridCol w="3755265">
                  <a:extLst>
                    <a:ext uri="{9D8B030D-6E8A-4147-A177-3AD203B41FA5}">
                      <a16:colId xmlns="" xmlns:a16="http://schemas.microsoft.com/office/drawing/2014/main" val="613475927"/>
                    </a:ext>
                  </a:extLst>
                </a:gridCol>
              </a:tblGrid>
              <a:tr h="542072">
                <a:tc>
                  <a:txBody>
                    <a:bodyPr/>
                    <a:lstStyle/>
                    <a:p>
                      <a:pPr algn="ctr" rtl="1"/>
                      <a:r>
                        <a:rPr lang="fa-IR" sz="30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وضعیت تزریق واکسن در بارداری</a:t>
                      </a:r>
                      <a:endParaRPr lang="en-US" sz="30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chemeClr val="tx1"/>
                          </a:solidFill>
                          <a:cs typeface="B Yagut" panose="00000400000000000000" pitchFamily="2" charset="-78"/>
                        </a:rPr>
                        <a:t>واکسن</a:t>
                      </a:r>
                      <a:endParaRPr lang="en-US" sz="3200" dirty="0">
                        <a:solidFill>
                          <a:schemeClr val="tx1"/>
                        </a:solidFill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294555"/>
                  </a:ext>
                </a:extLst>
              </a:tr>
              <a:tr h="10522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طبق دستورالعمل برنامه گسترش ایمن سازی کشور توصیه و اقدام می گردد.</a:t>
                      </a:r>
                      <a:endParaRPr lang="fa-IR" sz="3000" b="0" dirty="0" smtClean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واکسن های توکسوئیدی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(توام بزرگسال و...)</a:t>
                      </a:r>
                      <a:endParaRPr lang="fa-IR" sz="2500" b="0" dirty="0" smtClean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1501109"/>
                  </a:ext>
                </a:extLst>
              </a:tr>
              <a:tr h="174030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بعنوان پیشگیری بعد از تماس طبق دستورالعمل برنامه گسترش ایمن سازی کشور توصیه و اقدام می گردد</a:t>
                      </a:r>
                      <a:r>
                        <a:rPr lang="fa-IR" sz="3200" dirty="0" smtClean="0">
                          <a:effectLst/>
                          <a:cs typeface="B Yagut" panose="00000400000000000000" pitchFamily="2" charset="-78"/>
                        </a:rPr>
                        <a:t>.</a:t>
                      </a:r>
                      <a:endParaRPr lang="fa-IR" sz="3200" b="0" dirty="0" smtClean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ایمنوگلوبولین های اختصاصی </a:t>
                      </a: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(هپاتیت ب، هاری و</a:t>
                      </a:r>
                      <a:r>
                        <a:rPr lang="fa-IR" sz="2500" baseline="0" dirty="0" smtClean="0">
                          <a:effectLst/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کزاز) </a:t>
                      </a:r>
                      <a:r>
                        <a:rPr lang="fa-IR" sz="3000" dirty="0" smtClean="0">
                          <a:effectLst/>
                          <a:cs typeface="B Yagut" panose="00000400000000000000" pitchFamily="2" charset="-78"/>
                        </a:rPr>
                        <a:t>واستاندارد </a:t>
                      </a:r>
                      <a:r>
                        <a:rPr lang="fa-IR" sz="2500" dirty="0" smtClean="0">
                          <a:effectLst/>
                          <a:cs typeface="B Yagut" panose="00000400000000000000" pitchFamily="2" charset="-78"/>
                        </a:rPr>
                        <a:t>(هپاتیت آ)</a:t>
                      </a:r>
                      <a:endParaRPr lang="fa-IR" sz="2500" b="0" dirty="0" smtClean="0">
                        <a:effectLst/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1602846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2"/>
    </mc:Choice>
    <mc:Fallback xmlns="">
      <p:transition spd="slow" advTm="35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مشهد</_x062f__x0627__x0646__x0634__x06af__x0627__x0647_>
    <_x0646__x0648__x0639__x0020__x062d__x06cc__x0637__x0647_ xmlns="12fdc5dc-769e-4543-b10d-fbea3dac4417">مراقبت‌هاي ادغام يافته سلامت مادران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5NN7CDR5NKU2-831-1192</_dlc_DocId>
    <_dlc_DocIdUrl xmlns="1047730d-92e1-4018-9084-d932fd3a7f58">
      <Url>http://www.health.gov.ir/hnd/_layouts/DocIdRedir.aspx?ID=5NN7CDR5NKU2-831-1192</Url>
      <Description>5NN7CDR5NKU2-831-1192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ADCD0B-299C-48C3-BC9D-EB1B1F4BE2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749F3E1-D813-43F9-A317-5C5E784BD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C63D41-763E-4E57-A4A9-81187C9C572A}">
  <ds:schemaRefs>
    <ds:schemaRef ds:uri="http://purl.org/dc/dcmitype/"/>
    <ds:schemaRef ds:uri="http://www.w3.org/XML/1998/namespace"/>
    <ds:schemaRef ds:uri="http://schemas.microsoft.com/office/2006/documentManagement/types"/>
    <ds:schemaRef ds:uri="1047730d-92e1-4018-9084-d932fd3a7f58"/>
    <ds:schemaRef ds:uri="http://purl.org/dc/terms/"/>
    <ds:schemaRef ds:uri="http://purl.org/dc/elements/1.1/"/>
    <ds:schemaRef ds:uri="12fdc5dc-769e-4543-b10d-fbea3dac441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5E1B00A-050B-4901-A4F5-BB38115896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2012</Words>
  <Application>Microsoft Office PowerPoint</Application>
  <PresentationFormat>Widescreen</PresentationFormat>
  <Paragraphs>207</Paragraphs>
  <Slides>25</Slides>
  <Notes>4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 Yagut</vt:lpstr>
      <vt:lpstr>Calibri</vt:lpstr>
      <vt:lpstr>Calibri Light</vt:lpstr>
      <vt:lpstr>Office Theme</vt:lpstr>
      <vt:lpstr> مروری برنحوه انجام واکسیناسیون در بارداری </vt:lpstr>
      <vt:lpstr> مشخصات سند</vt:lpstr>
      <vt:lpstr> اهداف آموزشی</vt:lpstr>
      <vt:lpstr>فهرست عناوین: </vt:lpstr>
      <vt:lpstr>مقدمه</vt:lpstr>
      <vt:lpstr>واکسیناسیون پیش از بارداری</vt:lpstr>
      <vt:lpstr>واکسیناسیون در بارداری</vt:lpstr>
      <vt:lpstr>واکسیناسیون در بارداری ادامه...</vt:lpstr>
      <vt:lpstr>واکسیناسیون در بارداری ادامه...</vt:lpstr>
      <vt:lpstr>واکسن آنفولانزا و بارداری</vt:lpstr>
      <vt:lpstr>واکسن آنفولانزا و بارداری ادامه...</vt:lpstr>
      <vt:lpstr>واکسن توام و بارداری</vt:lpstr>
      <vt:lpstr>واکسن توام و بارداری ادامه...</vt:lpstr>
      <vt:lpstr>واکسن توام و بارداری ادامه...</vt:lpstr>
      <vt:lpstr>واکسن توام و بارداری ادامه...</vt:lpstr>
      <vt:lpstr>واکسن توام و بارداری ادامه...</vt:lpstr>
      <vt:lpstr>واکسن توام و بارداری ادامه...</vt:lpstr>
      <vt:lpstr>پیآمدهای نامطلوب پس از ایمنسازی</vt:lpstr>
      <vt:lpstr>پیآمدهای نامطلوب پس از ایمنسازی ادامه ...</vt:lpstr>
      <vt:lpstr>پیآمدهای نامطلوب پس از ایمنسازی ادامه ...</vt:lpstr>
      <vt:lpstr>پیآمدهای نامطلوب پس از ایمنسازی ادامه ...</vt:lpstr>
      <vt:lpstr>خلاصه مطالب و نتیجه گیری</vt:lpstr>
      <vt:lpstr>پرسش و تمرین (نظری – عملی)</vt:lpstr>
      <vt:lpstr>فهرست منابع</vt:lpstr>
      <vt:lpstr> لطفاً نظرات و پیشنهادات خود پیرامون این بسته آموزشی را به آدرس زیر ارسال کنید.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Shabnam Emamian</dc:creator>
  <cp:lastModifiedBy>Sima Jalali</cp:lastModifiedBy>
  <cp:revision>244</cp:revision>
  <dcterms:created xsi:type="dcterms:W3CDTF">2020-04-20T11:05:14Z</dcterms:created>
  <dcterms:modified xsi:type="dcterms:W3CDTF">2020-12-06T08:03:03Z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22d4ee28-f65a-4281-bd68-061301663f0e</vt:lpwstr>
  </property>
</Properties>
</file>